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46"/>
  </p:notesMasterIdLst>
  <p:handoutMasterIdLst>
    <p:handoutMasterId r:id="rId47"/>
  </p:handoutMasterIdLst>
  <p:sldIdLst>
    <p:sldId id="256" r:id="rId2"/>
    <p:sldId id="307" r:id="rId3"/>
    <p:sldId id="308" r:id="rId4"/>
    <p:sldId id="325" r:id="rId5"/>
    <p:sldId id="309" r:id="rId6"/>
    <p:sldId id="310" r:id="rId7"/>
    <p:sldId id="311" r:id="rId8"/>
    <p:sldId id="312" r:id="rId9"/>
    <p:sldId id="313" r:id="rId10"/>
    <p:sldId id="314" r:id="rId11"/>
    <p:sldId id="315" r:id="rId12"/>
    <p:sldId id="316" r:id="rId13"/>
    <p:sldId id="317" r:id="rId14"/>
    <p:sldId id="324" r:id="rId15"/>
    <p:sldId id="318" r:id="rId16"/>
    <p:sldId id="319" r:id="rId17"/>
    <p:sldId id="320" r:id="rId18"/>
    <p:sldId id="321" r:id="rId19"/>
    <p:sldId id="323" r:id="rId20"/>
    <p:sldId id="322" r:id="rId21"/>
    <p:sldId id="327" r:id="rId22"/>
    <p:sldId id="326" r:id="rId23"/>
    <p:sldId id="328" r:id="rId24"/>
    <p:sldId id="329" r:id="rId25"/>
    <p:sldId id="330" r:id="rId26"/>
    <p:sldId id="331" r:id="rId27"/>
    <p:sldId id="332" r:id="rId28"/>
    <p:sldId id="333" r:id="rId29"/>
    <p:sldId id="334" r:id="rId30"/>
    <p:sldId id="335" r:id="rId31"/>
    <p:sldId id="336" r:id="rId32"/>
    <p:sldId id="338" r:id="rId33"/>
    <p:sldId id="339" r:id="rId34"/>
    <p:sldId id="344" r:id="rId35"/>
    <p:sldId id="337" r:id="rId36"/>
    <p:sldId id="340" r:id="rId37"/>
    <p:sldId id="341" r:id="rId38"/>
    <p:sldId id="342" r:id="rId39"/>
    <p:sldId id="343" r:id="rId40"/>
    <p:sldId id="349" r:id="rId41"/>
    <p:sldId id="303" r:id="rId42"/>
    <p:sldId id="346" r:id="rId43"/>
    <p:sldId id="348" r:id="rId44"/>
    <p:sldId id="258" r:id="rId45"/>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4" userDrawn="1">
          <p15:clr>
            <a:srgbClr val="A4A3A4"/>
          </p15:clr>
        </p15:guide>
        <p15:guide id="2" orient="horz" pos="1084">
          <p15:clr>
            <a:srgbClr val="A4A3A4"/>
          </p15:clr>
        </p15:guide>
        <p15:guide id="3" orient="horz" pos="3907">
          <p15:clr>
            <a:srgbClr val="A4A3A4"/>
          </p15:clr>
        </p15:guide>
        <p15:guide id="4" orient="horz" pos="3839">
          <p15:clr>
            <a:srgbClr val="A4A3A4"/>
          </p15:clr>
        </p15:guide>
        <p15:guide id="5" orient="horz" pos="460">
          <p15:clr>
            <a:srgbClr val="A4A3A4"/>
          </p15:clr>
        </p15:guide>
        <p15:guide id="6" orient="horz" pos="4320" userDrawn="1">
          <p15:clr>
            <a:srgbClr val="A4A3A4"/>
          </p15:clr>
        </p15:guide>
        <p15:guide id="7" pos="136">
          <p15:clr>
            <a:srgbClr val="A4A3A4"/>
          </p15:clr>
        </p15:guide>
        <p15:guide id="8" pos="216">
          <p15:clr>
            <a:srgbClr val="A4A3A4"/>
          </p15:clr>
        </p15:guide>
        <p15:guide id="9" pos="2795">
          <p15:clr>
            <a:srgbClr val="A4A3A4"/>
          </p15:clr>
        </p15:guide>
        <p15:guide id="10" pos="2964">
          <p15:clr>
            <a:srgbClr val="A4A3A4"/>
          </p15:clr>
        </p15:guide>
        <p15:guide id="11" pos="5624">
          <p15:clr>
            <a:srgbClr val="A4A3A4"/>
          </p15:clr>
        </p15:guide>
        <p15:guide id="12" pos="554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97" autoAdjust="0"/>
    <p:restoredTop sz="94434" autoAdjust="0"/>
  </p:normalViewPr>
  <p:slideViewPr>
    <p:cSldViewPr snapToGrid="0" snapToObjects="1" showGuides="1">
      <p:cViewPr varScale="1">
        <p:scale>
          <a:sx n="118" d="100"/>
          <a:sy n="118" d="100"/>
        </p:scale>
        <p:origin x="1908" y="96"/>
      </p:cViewPr>
      <p:guideLst>
        <p:guide orient="horz" pos="984"/>
        <p:guide orient="horz" pos="1084"/>
        <p:guide orient="horz" pos="3907"/>
        <p:guide orient="horz" pos="3839"/>
        <p:guide orient="horz" pos="460"/>
        <p:guide orient="horz" pos="4320"/>
        <p:guide pos="136"/>
        <p:guide pos="216"/>
        <p:guide pos="2795"/>
        <p:guide pos="2964"/>
        <p:guide pos="5624"/>
        <p:guide pos="5549"/>
      </p:guideLst>
    </p:cSldViewPr>
  </p:slideViewPr>
  <p:outlineViewPr>
    <p:cViewPr>
      <p:scale>
        <a:sx n="33" d="100"/>
        <a:sy n="33" d="100"/>
      </p:scale>
      <p:origin x="0" y="43362"/>
    </p:cViewPr>
  </p:outlineViewPr>
  <p:notesTextViewPr>
    <p:cViewPr>
      <p:scale>
        <a:sx n="3" d="2"/>
        <a:sy n="3" d="2"/>
      </p:scale>
      <p:origin x="0" y="0"/>
    </p:cViewPr>
  </p:notesTextViewPr>
  <p:sorterViewPr>
    <p:cViewPr>
      <p:scale>
        <a:sx n="100" d="100"/>
        <a:sy n="100" d="100"/>
      </p:scale>
      <p:origin x="0" y="6576"/>
    </p:cViewPr>
  </p:sorterViewPr>
  <p:notesViewPr>
    <p:cSldViewPr snapToGrid="0" snapToObjects="1" showGuides="1">
      <p:cViewPr>
        <p:scale>
          <a:sx n="66" d="100"/>
          <a:sy n="66" d="100"/>
        </p:scale>
        <p:origin x="-3048" y="15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86979B-A278-406F-94B3-215FDDDC8313}" type="datetimeFigureOut">
              <a:rPr lang="de-DE" smtClean="0"/>
              <a:t>14.10.2016</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AFB8D21-2ECC-4828-A3BE-1DA0C1416FEB}" type="slidenum">
              <a:rPr lang="de-DE" smtClean="0"/>
              <a:t>‹#›</a:t>
            </a:fld>
            <a:endParaRPr lang="de-DE"/>
          </a:p>
        </p:txBody>
      </p:sp>
    </p:spTree>
    <p:extLst>
      <p:ext uri="{BB962C8B-B14F-4D97-AF65-F5344CB8AC3E}">
        <p14:creationId xmlns:p14="http://schemas.microsoft.com/office/powerpoint/2010/main" val="6104432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FAAE42-A002-4C40-8728-EFE8AA25C91A}" type="datetimeFigureOut">
              <a:rPr lang="de-DE" smtClean="0"/>
              <a:t>14.10.2016</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379413" y="4343400"/>
            <a:ext cx="6099175" cy="4114800"/>
          </a:xfrm>
          <a:prstGeom prst="rect">
            <a:avLst/>
          </a:prstGeom>
        </p:spPr>
        <p:txBody>
          <a:bodyPr vert="horz" lIns="91440" tIns="45720" rIns="91440" bIns="4572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B48A7D-6509-4978-8B5F-587DC4B472E2}" type="slidenum">
              <a:rPr lang="de-DE" smtClean="0"/>
              <a:t>‹#›</a:t>
            </a:fld>
            <a:endParaRPr lang="de-DE"/>
          </a:p>
        </p:txBody>
      </p:sp>
    </p:spTree>
    <p:extLst>
      <p:ext uri="{BB962C8B-B14F-4D97-AF65-F5344CB8AC3E}">
        <p14:creationId xmlns:p14="http://schemas.microsoft.com/office/powerpoint/2010/main" val="3618606144"/>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600" kern="1200">
        <a:solidFill>
          <a:schemeClr val="tx1"/>
        </a:solidFill>
        <a:latin typeface="Arial" panose="020B0604020202020204" pitchFamily="34" charset="0"/>
        <a:ea typeface="+mn-ea"/>
        <a:cs typeface="Arial" panose="020B0604020202020204" pitchFamily="34" charset="0"/>
      </a:defRPr>
    </a:lvl1pPr>
    <a:lvl2pPr marL="356400" indent="-172800" algn="l" defTabSz="914400" rtl="0" eaLnBrk="1" latinLnBrk="0" hangingPunct="1">
      <a:spcBef>
        <a:spcPts val="60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723600" indent="-183600" algn="l" defTabSz="914400" rtl="0" eaLnBrk="1" latinLnBrk="0" hangingPunct="1">
      <a:spcBef>
        <a:spcPts val="6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723600" indent="-183600" algn="l" defTabSz="914400" rtl="0" eaLnBrk="1" latinLnBrk="0" hangingPunct="1">
      <a:spcBef>
        <a:spcPts val="6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723600" indent="-183600" algn="l" defTabSz="914400" rtl="0" eaLnBrk="1" latinLnBrk="0" hangingPunct="1">
      <a:spcBef>
        <a:spcPts val="6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11B48A7D-6509-4978-8B5F-587DC4B472E2}" type="slidenum">
              <a:rPr lang="en-US" smtClean="0"/>
              <a:t>1</a:t>
            </a:fld>
            <a:endParaRPr lang="en-US" dirty="0"/>
          </a:p>
        </p:txBody>
      </p:sp>
    </p:spTree>
    <p:extLst>
      <p:ext uri="{BB962C8B-B14F-4D97-AF65-F5344CB8AC3E}">
        <p14:creationId xmlns:p14="http://schemas.microsoft.com/office/powerpoint/2010/main" val="2108747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Standard)">
    <p:spTree>
      <p:nvGrpSpPr>
        <p:cNvPr id="1" name=""/>
        <p:cNvGrpSpPr/>
        <p:nvPr/>
      </p:nvGrpSpPr>
      <p:grpSpPr>
        <a:xfrm>
          <a:off x="0" y="0"/>
          <a:ext cx="0" cy="0"/>
          <a:chOff x="0" y="0"/>
          <a:chExt cx="0" cy="0"/>
        </a:xfrm>
      </p:grpSpPr>
      <p:sp>
        <p:nvSpPr>
          <p:cNvPr id="8" name="Rechteck 7"/>
          <p:cNvSpPr/>
          <p:nvPr userDrawn="1"/>
        </p:nvSpPr>
        <p:spPr bwMode="gray">
          <a:xfrm>
            <a:off x="215900" y="214312"/>
            <a:ext cx="8712200" cy="5986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424" rIns="108847" bIns="54424" rtlCol="0" anchor="ctr">
            <a:noAutofit/>
          </a:bodyPr>
          <a:lstStyle/>
          <a:p>
            <a:pPr algn="ctr"/>
            <a:endParaRPr lang="en-US" dirty="0"/>
          </a:p>
        </p:txBody>
      </p:sp>
      <p:sp>
        <p:nvSpPr>
          <p:cNvPr id="12" name="Textplatzhalter 11"/>
          <p:cNvSpPr>
            <a:spLocks noGrp="1"/>
          </p:cNvSpPr>
          <p:nvPr>
            <p:ph type="body" sz="quarter" idx="13" hasCustomPrompt="1"/>
          </p:nvPr>
        </p:nvSpPr>
        <p:spPr bwMode="gray">
          <a:xfrm>
            <a:off x="215901" y="3968750"/>
            <a:ext cx="8712199" cy="216000"/>
          </a:xfrm>
          <a:noFill/>
          <a:ln>
            <a:noFill/>
          </a:ln>
          <a:effectLst/>
        </p:spPr>
        <p:txBody>
          <a:bodyPr lIns="144000" tIns="0" rIns="0" bIns="0"/>
          <a:lstStyle>
            <a:lvl1pPr>
              <a:defRPr sz="1200" b="1">
                <a:solidFill>
                  <a:schemeClr val="bg1"/>
                </a:solidFill>
              </a:defRPr>
            </a:lvl1pPr>
            <a:lvl2pPr marL="1588" indent="0">
              <a:buNone/>
              <a:defRPr sz="1200" b="1">
                <a:solidFill>
                  <a:schemeClr val="bg1"/>
                </a:solidFill>
              </a:defRPr>
            </a:lvl2pPr>
            <a:lvl3pPr marL="1588" indent="0">
              <a:buNone/>
              <a:defRPr sz="1200" b="1">
                <a:solidFill>
                  <a:schemeClr val="bg1"/>
                </a:solidFill>
              </a:defRPr>
            </a:lvl3pPr>
            <a:lvl4pPr marL="1588" indent="0">
              <a:buNone/>
              <a:defRPr sz="1200" b="1">
                <a:solidFill>
                  <a:schemeClr val="bg1"/>
                </a:solidFill>
              </a:defRPr>
            </a:lvl4pPr>
            <a:lvl5pPr marL="1588" indent="0">
              <a:buNone/>
              <a:defRPr sz="1200" b="1">
                <a:solidFill>
                  <a:schemeClr val="bg1"/>
                </a:solidFill>
              </a:defRPr>
            </a:lvl5pPr>
            <a:lvl6pPr marL="1588" indent="0">
              <a:buNone/>
              <a:defRPr sz="1200" b="1">
                <a:solidFill>
                  <a:schemeClr val="bg1"/>
                </a:solidFill>
              </a:defRPr>
            </a:lvl6pPr>
            <a:lvl7pPr marL="1588" indent="0">
              <a:buNone/>
              <a:defRPr sz="1200" b="1">
                <a:solidFill>
                  <a:schemeClr val="bg1"/>
                </a:solidFill>
              </a:defRPr>
            </a:lvl7pPr>
            <a:lvl8pPr marL="1588" indent="0">
              <a:buNone/>
              <a:defRPr sz="1200" b="1">
                <a:solidFill>
                  <a:schemeClr val="bg1"/>
                </a:solidFill>
              </a:defRPr>
            </a:lvl8pPr>
            <a:lvl9pPr marL="1588" indent="0">
              <a:buNone/>
              <a:defRPr sz="1200" b="1">
                <a:solidFill>
                  <a:schemeClr val="bg1"/>
                </a:solidFill>
              </a:defRPr>
            </a:lvl9pPr>
          </a:lstStyle>
          <a:p>
            <a:r>
              <a:rPr lang="en-US" dirty="0" smtClean="0"/>
              <a:t>Speaker, Position, Event, Place, Date</a:t>
            </a:r>
            <a:endParaRPr lang="en-US" dirty="0"/>
          </a:p>
        </p:txBody>
      </p:sp>
      <p:pic>
        <p:nvPicPr>
          <p:cNvPr id="10" name="Picture 9" descr="hvdc"/>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r="24899"/>
          <a:stretch/>
        </p:blipFill>
        <p:spPr bwMode="gray">
          <a:xfrm>
            <a:off x="215900" y="214312"/>
            <a:ext cx="8712200" cy="360997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hasCustomPrompt="1"/>
          </p:nvPr>
        </p:nvSpPr>
        <p:spPr bwMode="gray">
          <a:xfrm>
            <a:off x="208756" y="4228625"/>
            <a:ext cx="8719343" cy="619126"/>
          </a:xfrm>
        </p:spPr>
        <p:txBody>
          <a:bodyPr lIns="144000" tIns="0" rIns="0" anchor="t"/>
          <a:lstStyle>
            <a:lvl1pPr algn="l">
              <a:defRPr sz="4000">
                <a:solidFill>
                  <a:schemeClr val="accent2"/>
                </a:solidFill>
                <a:effectLst/>
              </a:defRPr>
            </a:lvl1pPr>
          </a:lstStyle>
          <a:p>
            <a:r>
              <a:rPr lang="en-US" dirty="0" smtClean="0"/>
              <a:t>Click to edit title</a:t>
            </a:r>
          </a:p>
        </p:txBody>
      </p:sp>
      <p:sp>
        <p:nvSpPr>
          <p:cNvPr id="3" name="Untertitel 2"/>
          <p:cNvSpPr>
            <a:spLocks noGrp="1"/>
          </p:cNvSpPr>
          <p:nvPr>
            <p:ph type="subTitle" idx="1" hasCustomPrompt="1"/>
          </p:nvPr>
        </p:nvSpPr>
        <p:spPr bwMode="gray">
          <a:xfrm>
            <a:off x="215901" y="4733139"/>
            <a:ext cx="8712198" cy="738137"/>
          </a:xfrm>
          <a:noFill/>
          <a:ln>
            <a:noFill/>
          </a:ln>
          <a:effectLst/>
        </p:spPr>
        <p:txBody>
          <a:bodyPr lIns="144000" tIns="0" rIns="0" bIns="0" anchor="t">
            <a:noAutofit/>
          </a:bodyPr>
          <a:lstStyle>
            <a:lvl1pPr marL="0" indent="0" algn="l">
              <a:buNone/>
              <a:defRPr sz="2800">
                <a:solidFill>
                  <a:schemeClr val="accent3"/>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subtitle</a:t>
            </a:r>
          </a:p>
        </p:txBody>
      </p:sp>
      <p:sp>
        <p:nvSpPr>
          <p:cNvPr id="5" name="Fußzeilenplatzhalter 4"/>
          <p:cNvSpPr>
            <a:spLocks noGrp="1"/>
          </p:cNvSpPr>
          <p:nvPr>
            <p:ph type="ftr" sz="quarter" idx="11"/>
          </p:nvPr>
        </p:nvSpPr>
        <p:spPr bwMode="gray"/>
        <p:txBody>
          <a:bodyPr/>
          <a:lstStyle/>
          <a:p>
            <a:endParaRPr lang="en-US" dirty="0"/>
          </a:p>
        </p:txBody>
      </p:sp>
      <p:sp>
        <p:nvSpPr>
          <p:cNvPr id="6" name="Foliennummernplatzhalter 5"/>
          <p:cNvSpPr>
            <a:spLocks noGrp="1"/>
          </p:cNvSpPr>
          <p:nvPr>
            <p:ph type="sldNum" sz="quarter" idx="12"/>
          </p:nvPr>
        </p:nvSpPr>
        <p:spPr bwMode="gray"/>
        <p:txBody>
          <a:bodyPr/>
          <a:lstStyle/>
          <a:p>
            <a:fld id="{FED173A6-1A5D-4C6E-87DA-D22B7999147E}" type="slidenum">
              <a:rPr lang="en-US" smtClean="0"/>
              <a:t>‹#›</a:t>
            </a:fld>
            <a:endParaRPr lang="en-US" dirty="0"/>
          </a:p>
        </p:txBody>
      </p:sp>
      <p:sp>
        <p:nvSpPr>
          <p:cNvPr id="13" name="Datumsplatzhalter 3"/>
          <p:cNvSpPr>
            <a:spLocks noGrp="1"/>
          </p:cNvSpPr>
          <p:nvPr>
            <p:ph type="dt" sz="half" idx="2"/>
          </p:nvPr>
        </p:nvSpPr>
        <p:spPr bwMode="gray">
          <a:xfrm>
            <a:off x="208757" y="6566831"/>
            <a:ext cx="728621" cy="97200"/>
          </a:xfrm>
          <a:prstGeom prst="rect">
            <a:avLst/>
          </a:prstGeom>
        </p:spPr>
        <p:txBody>
          <a:bodyPr vert="horz" lIns="0" tIns="0" rIns="0" bIns="0" rtlCol="0" anchor="t"/>
          <a:lstStyle>
            <a:lvl1pPr algn="l">
              <a:defRPr sz="600">
                <a:solidFill>
                  <a:srgbClr val="666666"/>
                </a:solidFill>
              </a:defRPr>
            </a:lvl1pPr>
          </a:lstStyle>
          <a:p>
            <a:fld id="{D7F72916-767B-4939-97BF-87012C5155BD}" type="datetime4">
              <a:rPr lang="en-US" smtClean="0"/>
              <a:pPr/>
              <a:t>October 14, 2016</a:t>
            </a:fld>
            <a:endParaRPr lang="en-US" dirty="0"/>
          </a:p>
        </p:txBody>
      </p:sp>
    </p:spTree>
    <p:extLst>
      <p:ext uri="{BB962C8B-B14F-4D97-AF65-F5344CB8AC3E}">
        <p14:creationId xmlns:p14="http://schemas.microsoft.com/office/powerpoint/2010/main" val="66427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ther image)">
    <p:spTree>
      <p:nvGrpSpPr>
        <p:cNvPr id="1" name=""/>
        <p:cNvGrpSpPr/>
        <p:nvPr/>
      </p:nvGrpSpPr>
      <p:grpSpPr>
        <a:xfrm>
          <a:off x="0" y="0"/>
          <a:ext cx="0" cy="0"/>
          <a:chOff x="0" y="0"/>
          <a:chExt cx="0" cy="0"/>
        </a:xfrm>
      </p:grpSpPr>
      <p:sp>
        <p:nvSpPr>
          <p:cNvPr id="8" name="Rechteck 7"/>
          <p:cNvSpPr/>
          <p:nvPr userDrawn="1"/>
        </p:nvSpPr>
        <p:spPr bwMode="gray">
          <a:xfrm>
            <a:off x="215900" y="214312"/>
            <a:ext cx="8712200" cy="5986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4424" rIns="108847" bIns="54424" rtlCol="0" anchor="ctr">
            <a:noAutofit/>
          </a:bodyPr>
          <a:lstStyle/>
          <a:p>
            <a:pPr algn="ctr"/>
            <a:endParaRPr lang="en-US" dirty="0"/>
          </a:p>
        </p:txBody>
      </p:sp>
      <p:sp>
        <p:nvSpPr>
          <p:cNvPr id="12" name="Textplatzhalter 11"/>
          <p:cNvSpPr>
            <a:spLocks noGrp="1"/>
          </p:cNvSpPr>
          <p:nvPr>
            <p:ph type="body" sz="quarter" idx="13"/>
          </p:nvPr>
        </p:nvSpPr>
        <p:spPr bwMode="gray">
          <a:xfrm>
            <a:off x="215901" y="3968750"/>
            <a:ext cx="8712199" cy="216000"/>
          </a:xfrm>
          <a:noFill/>
          <a:ln>
            <a:noFill/>
          </a:ln>
          <a:effectLst/>
        </p:spPr>
        <p:txBody>
          <a:bodyPr lIns="144000" tIns="0" rIns="0" bIns="0"/>
          <a:lstStyle>
            <a:lvl1pPr>
              <a:defRPr sz="1200" b="1">
                <a:solidFill>
                  <a:schemeClr val="bg1"/>
                </a:solidFill>
              </a:defRPr>
            </a:lvl1pPr>
            <a:lvl2pPr marL="1588" indent="0">
              <a:buNone/>
              <a:defRPr sz="1200" b="1">
                <a:solidFill>
                  <a:schemeClr val="bg1"/>
                </a:solidFill>
              </a:defRPr>
            </a:lvl2pPr>
            <a:lvl3pPr marL="1588" indent="0">
              <a:buNone/>
              <a:defRPr sz="1200" b="1">
                <a:solidFill>
                  <a:schemeClr val="bg1"/>
                </a:solidFill>
              </a:defRPr>
            </a:lvl3pPr>
            <a:lvl4pPr marL="1588" indent="0">
              <a:buNone/>
              <a:defRPr sz="1200" b="1">
                <a:solidFill>
                  <a:schemeClr val="bg1"/>
                </a:solidFill>
              </a:defRPr>
            </a:lvl4pPr>
            <a:lvl5pPr marL="1588" indent="0">
              <a:buNone/>
              <a:defRPr sz="1200" b="1">
                <a:solidFill>
                  <a:schemeClr val="bg1"/>
                </a:solidFill>
              </a:defRPr>
            </a:lvl5pPr>
            <a:lvl6pPr marL="1588" indent="0">
              <a:buNone/>
              <a:defRPr sz="1200" b="1">
                <a:solidFill>
                  <a:schemeClr val="bg1"/>
                </a:solidFill>
              </a:defRPr>
            </a:lvl6pPr>
            <a:lvl7pPr marL="1588" indent="0">
              <a:buNone/>
              <a:defRPr sz="1200" b="1">
                <a:solidFill>
                  <a:schemeClr val="bg1"/>
                </a:solidFill>
              </a:defRPr>
            </a:lvl7pPr>
            <a:lvl8pPr marL="1588" indent="0">
              <a:buNone/>
              <a:defRPr sz="1200" b="1">
                <a:solidFill>
                  <a:schemeClr val="bg1"/>
                </a:solidFill>
              </a:defRPr>
            </a:lvl8pPr>
            <a:lvl9pPr marL="1588" indent="0">
              <a:buNone/>
              <a:defRPr sz="1200" b="1">
                <a:solidFill>
                  <a:schemeClr val="bg1"/>
                </a:solidFill>
              </a:defRPr>
            </a:lvl9pPr>
          </a:lstStyle>
          <a:p>
            <a:pPr lvl="0"/>
            <a:r>
              <a:rPr lang="de-DE" smtClean="0"/>
              <a:t>Textmasterformat bearbeiten</a:t>
            </a:r>
          </a:p>
        </p:txBody>
      </p:sp>
      <p:sp>
        <p:nvSpPr>
          <p:cNvPr id="2" name="Titel 1"/>
          <p:cNvSpPr>
            <a:spLocks noGrp="1"/>
          </p:cNvSpPr>
          <p:nvPr>
            <p:ph type="ctrTitle" hasCustomPrompt="1"/>
          </p:nvPr>
        </p:nvSpPr>
        <p:spPr bwMode="gray">
          <a:xfrm>
            <a:off x="208756" y="4228625"/>
            <a:ext cx="8719343" cy="619126"/>
          </a:xfrm>
        </p:spPr>
        <p:txBody>
          <a:bodyPr lIns="144000" tIns="0" rIns="0" anchor="t"/>
          <a:lstStyle>
            <a:lvl1pPr algn="l">
              <a:defRPr sz="4000">
                <a:solidFill>
                  <a:schemeClr val="accent2"/>
                </a:solidFill>
                <a:effectLst/>
              </a:defRPr>
            </a:lvl1pPr>
          </a:lstStyle>
          <a:p>
            <a:r>
              <a:rPr lang="en-US" dirty="0" smtClean="0"/>
              <a:t>Click to edit title</a:t>
            </a:r>
            <a:endParaRPr lang="en-US" dirty="0"/>
          </a:p>
        </p:txBody>
      </p:sp>
      <p:sp>
        <p:nvSpPr>
          <p:cNvPr id="3" name="Untertitel 2"/>
          <p:cNvSpPr>
            <a:spLocks noGrp="1"/>
          </p:cNvSpPr>
          <p:nvPr>
            <p:ph type="subTitle" idx="1" hasCustomPrompt="1"/>
          </p:nvPr>
        </p:nvSpPr>
        <p:spPr bwMode="gray">
          <a:xfrm>
            <a:off x="215901" y="4733139"/>
            <a:ext cx="8712198" cy="738137"/>
          </a:xfrm>
          <a:noFill/>
          <a:ln>
            <a:noFill/>
          </a:ln>
          <a:effectLst/>
        </p:spPr>
        <p:txBody>
          <a:bodyPr lIns="144000" tIns="0" rIns="0" bIns="0" anchor="t">
            <a:noAutofit/>
          </a:bodyPr>
          <a:lstStyle>
            <a:lvl1pPr marL="0" indent="0" algn="l">
              <a:buNone/>
              <a:defRPr sz="2800">
                <a:solidFill>
                  <a:schemeClr val="accent3"/>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subtitle</a:t>
            </a:r>
          </a:p>
        </p:txBody>
      </p:sp>
      <p:sp>
        <p:nvSpPr>
          <p:cNvPr id="5" name="Fußzeilenplatzhalter 4"/>
          <p:cNvSpPr>
            <a:spLocks noGrp="1"/>
          </p:cNvSpPr>
          <p:nvPr>
            <p:ph type="ftr" sz="quarter" idx="11"/>
          </p:nvPr>
        </p:nvSpPr>
        <p:spPr bwMode="gray"/>
        <p:txBody>
          <a:bodyPr/>
          <a:lstStyle/>
          <a:p>
            <a:endParaRPr lang="en-US" dirty="0"/>
          </a:p>
        </p:txBody>
      </p:sp>
      <p:sp>
        <p:nvSpPr>
          <p:cNvPr id="6" name="Foliennummernplatzhalter 5"/>
          <p:cNvSpPr>
            <a:spLocks noGrp="1"/>
          </p:cNvSpPr>
          <p:nvPr>
            <p:ph type="sldNum" sz="quarter" idx="12"/>
          </p:nvPr>
        </p:nvSpPr>
        <p:spPr bwMode="gray"/>
        <p:txBody>
          <a:bodyPr/>
          <a:lstStyle/>
          <a:p>
            <a:fld id="{FED173A6-1A5D-4C6E-87DA-D22B7999147E}" type="slidenum">
              <a:rPr lang="en-US" smtClean="0"/>
              <a:t>‹#›</a:t>
            </a:fld>
            <a:endParaRPr lang="en-US" dirty="0"/>
          </a:p>
        </p:txBody>
      </p:sp>
      <p:sp>
        <p:nvSpPr>
          <p:cNvPr id="13" name="Datumsplatzhalter 3"/>
          <p:cNvSpPr>
            <a:spLocks noGrp="1"/>
          </p:cNvSpPr>
          <p:nvPr>
            <p:ph type="dt" sz="half" idx="2"/>
          </p:nvPr>
        </p:nvSpPr>
        <p:spPr bwMode="gray">
          <a:xfrm>
            <a:off x="208757" y="6566831"/>
            <a:ext cx="728621" cy="97200"/>
          </a:xfrm>
          <a:prstGeom prst="rect">
            <a:avLst/>
          </a:prstGeom>
        </p:spPr>
        <p:txBody>
          <a:bodyPr vert="horz" lIns="0" tIns="0" rIns="0" bIns="0" rtlCol="0" anchor="t"/>
          <a:lstStyle>
            <a:lvl1pPr algn="l">
              <a:defRPr sz="600">
                <a:solidFill>
                  <a:srgbClr val="666666"/>
                </a:solidFill>
              </a:defRPr>
            </a:lvl1pPr>
          </a:lstStyle>
          <a:p>
            <a:fld id="{D7F72916-767B-4939-97BF-87012C5155BD}" type="datetime4">
              <a:rPr lang="en-US" smtClean="0"/>
              <a:pPr/>
              <a:t>October 14, 2016</a:t>
            </a:fld>
            <a:endParaRPr lang="en-US" dirty="0"/>
          </a:p>
        </p:txBody>
      </p:sp>
    </p:spTree>
    <p:extLst>
      <p:ext uri="{BB962C8B-B14F-4D97-AF65-F5344CB8AC3E}">
        <p14:creationId xmlns:p14="http://schemas.microsoft.com/office/powerpoint/2010/main" val="277229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1" name="TextBox 37"/>
          <p:cNvSpPr txBox="1"/>
          <p:nvPr userDrawn="1"/>
        </p:nvSpPr>
        <p:spPr bwMode="gray">
          <a:xfrm>
            <a:off x="992463" y="6520164"/>
            <a:ext cx="610118" cy="154800"/>
          </a:xfrm>
          <a:prstGeom prst="rect">
            <a:avLst/>
          </a:prstGeom>
          <a:noFill/>
        </p:spPr>
        <p:txBody>
          <a:bodyPr wrap="square" lIns="0" tIns="0" rIns="0" bIns="0" rtlCol="0" anchor="ctr" anchorCtr="0">
            <a:noAutofit/>
          </a:bodyPr>
          <a:lstStyle/>
          <a:p>
            <a:pPr>
              <a:buNone/>
            </a:pPr>
            <a:r>
              <a:rPr lang="en-US" sz="1000" noProof="0" dirty="0" smtClean="0">
                <a:solidFill>
                  <a:schemeClr val="tx1"/>
                </a:solidFill>
              </a:rPr>
              <a:t>Slide </a:t>
            </a:r>
            <a:fld id="{14AEC320-A186-439B-8B2C-D2DB8CEDAEBD}" type="slidenum">
              <a:rPr lang="en-US" sz="1000" noProof="0" smtClean="0">
                <a:solidFill>
                  <a:schemeClr val="tx1"/>
                </a:solidFill>
              </a:rPr>
              <a:t>‹#›</a:t>
            </a:fld>
            <a:endParaRPr lang="en-US" sz="1000" noProof="0" dirty="0" smtClean="0">
              <a:solidFill>
                <a:schemeClr val="tx1"/>
              </a:solidFill>
            </a:endParaRPr>
          </a:p>
        </p:txBody>
      </p:sp>
      <p:sp>
        <p:nvSpPr>
          <p:cNvPr id="3" name="Foliennummernplatzhalter 2"/>
          <p:cNvSpPr>
            <a:spLocks noGrp="1"/>
          </p:cNvSpPr>
          <p:nvPr>
            <p:ph type="sldNum" sz="quarter" idx="10"/>
          </p:nvPr>
        </p:nvSpPr>
        <p:spPr bwMode="gray"/>
        <p:txBody>
          <a:bodyPr/>
          <a:lstStyle/>
          <a:p>
            <a:fld id="{FED173A6-1A5D-4C6E-87DA-D22B7999147E}" type="slidenum">
              <a:rPr lang="en-US" smtClean="0"/>
              <a:pPr/>
              <a:t>‹#›</a:t>
            </a:fld>
            <a:endParaRPr lang="en-US" dirty="0"/>
          </a:p>
        </p:txBody>
      </p:sp>
      <p:sp>
        <p:nvSpPr>
          <p:cNvPr id="5" name="Fußzeilenplatzhalter 4"/>
          <p:cNvSpPr>
            <a:spLocks noGrp="1"/>
          </p:cNvSpPr>
          <p:nvPr>
            <p:ph type="ftr" sz="quarter" idx="12"/>
          </p:nvPr>
        </p:nvSpPr>
        <p:spPr bwMode="gray"/>
        <p:txBody>
          <a:bodyPr/>
          <a:lstStyle/>
          <a:p>
            <a:endParaRPr lang="en-US" dirty="0"/>
          </a:p>
        </p:txBody>
      </p:sp>
      <p:sp>
        <p:nvSpPr>
          <p:cNvPr id="9" name="Textplatzhalter 8"/>
          <p:cNvSpPr>
            <a:spLocks noGrp="1"/>
          </p:cNvSpPr>
          <p:nvPr>
            <p:ph type="body" sz="quarter" idx="13" hasCustomPrompt="1"/>
          </p:nvPr>
        </p:nvSpPr>
        <p:spPr bwMode="gray">
          <a:xfrm>
            <a:off x="215901" y="1592263"/>
            <a:ext cx="8714232" cy="4536000"/>
          </a:xfrm>
          <a:ln>
            <a:noFill/>
          </a:ln>
          <a:effectLst/>
        </p:spPr>
        <p:txBody>
          <a:bodyPr lIns="172800" tIns="46800" rIns="144000">
            <a:noAutofit/>
          </a:bodyPr>
          <a:lstStyle>
            <a:lvl1pPr>
              <a:defRPr sz="2400" baseline="0">
                <a:solidFill>
                  <a:schemeClr val="tx2"/>
                </a:solidFill>
              </a:defRPr>
            </a:lvl1pPr>
            <a:lvl2pPr marL="1588" indent="0">
              <a:buNone/>
              <a:defRPr sz="2400">
                <a:solidFill>
                  <a:schemeClr val="bg1">
                    <a:lumMod val="75000"/>
                  </a:schemeClr>
                </a:solidFill>
              </a:defRPr>
            </a:lvl2pPr>
            <a:lvl3pPr marL="356400" indent="-172800">
              <a:buSzPct val="70000"/>
              <a:buFont typeface="Wingdings" panose="05000000000000000000" pitchFamily="2" charset="2"/>
              <a:buChar char="§"/>
              <a:defRPr sz="2400">
                <a:solidFill>
                  <a:schemeClr val="bg1">
                    <a:lumMod val="75000"/>
                  </a:schemeClr>
                </a:solidFill>
              </a:defRPr>
            </a:lvl3pPr>
            <a:lvl4pPr marL="356400" indent="-172800">
              <a:buSzPct val="70000"/>
              <a:buFont typeface="Wingdings" panose="05000000000000000000" pitchFamily="2" charset="2"/>
              <a:buChar char="§"/>
              <a:defRPr sz="2400">
                <a:solidFill>
                  <a:schemeClr val="bg1">
                    <a:lumMod val="75000"/>
                  </a:schemeClr>
                </a:solidFill>
              </a:defRPr>
            </a:lvl4pPr>
            <a:lvl5pPr marL="356400" indent="-172800">
              <a:buSzPct val="70000"/>
              <a:buFont typeface="Wingdings" panose="05000000000000000000" pitchFamily="2" charset="2"/>
              <a:buChar char="§"/>
              <a:defRPr sz="2400">
                <a:solidFill>
                  <a:schemeClr val="bg1">
                    <a:lumMod val="75000"/>
                  </a:schemeClr>
                </a:solidFill>
              </a:defRPr>
            </a:lvl5pPr>
            <a:lvl6pPr marL="356400" indent="-172800">
              <a:buSzPct val="70000"/>
              <a:buFont typeface="Wingdings" panose="05000000000000000000" pitchFamily="2" charset="2"/>
              <a:buChar char="§"/>
              <a:defRPr sz="2400">
                <a:solidFill>
                  <a:schemeClr val="bg1">
                    <a:lumMod val="75000"/>
                  </a:schemeClr>
                </a:solidFill>
              </a:defRPr>
            </a:lvl6pPr>
            <a:lvl7pPr marL="356400" indent="-172800">
              <a:buSzPct val="70000"/>
              <a:buFont typeface="Wingdings" panose="05000000000000000000" pitchFamily="2" charset="2"/>
              <a:buChar char="§"/>
              <a:defRPr sz="2400">
                <a:solidFill>
                  <a:schemeClr val="bg1">
                    <a:lumMod val="75000"/>
                  </a:schemeClr>
                </a:solidFill>
              </a:defRPr>
            </a:lvl7pPr>
            <a:lvl8pPr marL="356400" indent="-172800">
              <a:buSzPct val="70000"/>
              <a:buFont typeface="Wingdings" panose="05000000000000000000" pitchFamily="2" charset="2"/>
              <a:buChar char="§"/>
              <a:defRPr sz="2400">
                <a:solidFill>
                  <a:schemeClr val="bg1">
                    <a:lumMod val="75000"/>
                  </a:schemeClr>
                </a:solidFill>
              </a:defRPr>
            </a:lvl8pPr>
            <a:lvl9pPr marL="356400" indent="-172800">
              <a:buSzPct val="70000"/>
              <a:buFont typeface="Wingdings" panose="05000000000000000000" pitchFamily="2" charset="2"/>
              <a:buChar char="§"/>
              <a:defRPr sz="2400">
                <a:solidFill>
                  <a:schemeClr val="bg1">
                    <a:lumMod val="75000"/>
                  </a:schemeClr>
                </a:solidFill>
              </a:defRPr>
            </a:lvl9pPr>
          </a:lstStyle>
          <a:p>
            <a:pPr lvl="0"/>
            <a:r>
              <a:rPr lang="en-US" dirty="0" smtClean="0"/>
              <a:t>Click to edit text</a:t>
            </a:r>
            <a:endParaRPr lang="de-DE" dirty="0" smtClean="0"/>
          </a:p>
        </p:txBody>
      </p:sp>
      <p:sp>
        <p:nvSpPr>
          <p:cNvPr id="10" name="Untertitel 2"/>
          <p:cNvSpPr>
            <a:spLocks noGrp="1"/>
          </p:cNvSpPr>
          <p:nvPr>
            <p:ph type="subTitle" idx="1" hasCustomPrompt="1"/>
          </p:nvPr>
        </p:nvSpPr>
        <p:spPr bwMode="gray">
          <a:xfrm>
            <a:off x="1" y="661386"/>
            <a:ext cx="9143999" cy="612000"/>
          </a:xfrm>
          <a:noFill/>
          <a:ln>
            <a:noFill/>
          </a:ln>
          <a:effectLst/>
        </p:spPr>
        <p:txBody>
          <a:bodyPr lIns="187200" tIns="0" rIns="255600" bIns="0" anchor="t">
            <a:noAutofit/>
          </a:bodyPr>
          <a:lstStyle>
            <a:lvl1pPr marL="0" indent="0" algn="l">
              <a:buNone/>
              <a:defRPr sz="2400">
                <a:solidFill>
                  <a:schemeClr val="accent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subtitle</a:t>
            </a:r>
            <a:endParaRPr lang="en-US" dirty="0"/>
          </a:p>
        </p:txBody>
      </p:sp>
      <p:sp>
        <p:nvSpPr>
          <p:cNvPr id="11" name="Rechteck 10"/>
          <p:cNvSpPr/>
          <p:nvPr userDrawn="1"/>
        </p:nvSpPr>
        <p:spPr bwMode="gray">
          <a:xfrm>
            <a:off x="1" y="0"/>
            <a:ext cx="9143999" cy="835200"/>
          </a:xfrm>
          <a:prstGeom prst="rect">
            <a:avLst/>
          </a:prstGeom>
        </p:spPr>
        <p:txBody>
          <a:bodyPr vert="horz" lIns="255600" tIns="468000" rIns="255600" bIns="0" rtlCol="0" anchor="t">
            <a:noAutofit/>
          </a:bodyPr>
          <a:lstStyle/>
          <a:p>
            <a:pPr lvl="0">
              <a:lnSpc>
                <a:spcPct val="90000"/>
              </a:lnSpc>
              <a:spcBef>
                <a:spcPct val="0"/>
              </a:spcBef>
              <a:buNone/>
            </a:pPr>
            <a:endParaRPr lang="en-US" sz="2800" noProof="0" dirty="0" smtClean="0">
              <a:solidFill>
                <a:schemeClr val="tx2"/>
              </a:solidFill>
              <a:latin typeface="+mj-lt"/>
              <a:ea typeface="+mj-ea"/>
              <a:cs typeface="+mj-cs"/>
            </a:endParaRPr>
          </a:p>
        </p:txBody>
      </p:sp>
      <p:sp>
        <p:nvSpPr>
          <p:cNvPr id="8" name="Titel 1"/>
          <p:cNvSpPr>
            <a:spLocks noGrp="1"/>
          </p:cNvSpPr>
          <p:nvPr>
            <p:ph type="title" hasCustomPrompt="1"/>
          </p:nvPr>
        </p:nvSpPr>
        <p:spPr bwMode="gray">
          <a:xfrm>
            <a:off x="1" y="0"/>
            <a:ext cx="9144000" cy="691200"/>
          </a:xfrm>
        </p:spPr>
        <p:txBody>
          <a:bodyPr/>
          <a:lstStyle>
            <a:lvl1pPr>
              <a:defRPr/>
            </a:lvl1pPr>
          </a:lstStyle>
          <a:p>
            <a:r>
              <a:rPr lang="en-US" dirty="0" smtClean="0"/>
              <a:t>Agenda</a:t>
            </a:r>
            <a:endParaRPr lang="en-US" dirty="0"/>
          </a:p>
        </p:txBody>
      </p:sp>
      <p:sp>
        <p:nvSpPr>
          <p:cNvPr id="13" name="Datumsplatzhalter 3"/>
          <p:cNvSpPr>
            <a:spLocks noGrp="1"/>
          </p:cNvSpPr>
          <p:nvPr>
            <p:ph type="dt" sz="half" idx="2"/>
          </p:nvPr>
        </p:nvSpPr>
        <p:spPr bwMode="gray">
          <a:xfrm>
            <a:off x="208757" y="6566831"/>
            <a:ext cx="728621" cy="97200"/>
          </a:xfrm>
          <a:prstGeom prst="rect">
            <a:avLst/>
          </a:prstGeom>
        </p:spPr>
        <p:txBody>
          <a:bodyPr vert="horz" lIns="0" tIns="0" rIns="0" bIns="0" rtlCol="0" anchor="t"/>
          <a:lstStyle>
            <a:lvl1pPr algn="l">
              <a:defRPr sz="600">
                <a:solidFill>
                  <a:srgbClr val="666666"/>
                </a:solidFill>
              </a:defRPr>
            </a:lvl1pPr>
          </a:lstStyle>
          <a:p>
            <a:fld id="{AA779FEB-BBD4-4485-8566-93989989BCD4}" type="datetime4">
              <a:rPr lang="en-US" smtClean="0"/>
              <a:pPr/>
              <a:t>October 14, 2016</a:t>
            </a:fld>
            <a:endParaRPr lang="en-US" dirty="0"/>
          </a:p>
        </p:txBody>
      </p:sp>
      <p:cxnSp>
        <p:nvCxnSpPr>
          <p:cNvPr id="22" name="Straight Connector 7"/>
          <p:cNvCxnSpPr/>
          <p:nvPr userDrawn="1"/>
        </p:nvCxnSpPr>
        <p:spPr bwMode="gray">
          <a:xfrm>
            <a:off x="948326" y="6553628"/>
            <a:ext cx="0" cy="100800"/>
          </a:xfrm>
          <a:prstGeom prst="line">
            <a:avLst/>
          </a:prstGeom>
          <a:noFill/>
          <a:ln w="9525" cap="flat" cmpd="sng" algn="ctr">
            <a:solidFill>
              <a:schemeClr val="tx1"/>
            </a:solidFill>
            <a:prstDash val="solid"/>
          </a:ln>
          <a:effectLst/>
        </p:spPr>
      </p:cxnSp>
      <p:sp>
        <p:nvSpPr>
          <p:cNvPr id="14" name="Fußzeilenplatzhalter 5"/>
          <p:cNvSpPr txBox="1">
            <a:spLocks/>
          </p:cNvSpPr>
          <p:nvPr userDrawn="1"/>
        </p:nvSpPr>
        <p:spPr bwMode="gray">
          <a:xfrm>
            <a:off x="215901" y="6477437"/>
            <a:ext cx="1112838" cy="89394"/>
          </a:xfrm>
          <a:prstGeom prst="rect">
            <a:avLst/>
          </a:prstGeom>
        </p:spPr>
        <p:txBody>
          <a:bodyPr vert="horz" wrap="none" lIns="0" tIns="0" rIns="0" bIns="0" rtlCol="0" anchor="t" anchorCtr="0">
            <a:noAutofit/>
          </a:bodyPr>
          <a:lstStyle>
            <a:lvl1pPr marL="0" algn="l" defTabSz="914400" rtl="0" eaLnBrk="1" fontAlgn="auto" latinLnBrk="0" hangingPunct="1">
              <a:spcBef>
                <a:spcPts val="0"/>
              </a:spcBef>
              <a:spcAft>
                <a:spcPts val="0"/>
              </a:spcAft>
              <a:defRPr lang="en-US" sz="600" kern="1200" dirty="0" smtClean="0">
                <a:solidFill>
                  <a:schemeClr val="tx1"/>
                </a:solidFill>
                <a:latin typeface="Arial" pitchFamily="34" charset="0"/>
                <a:ea typeface="+mn-ea"/>
                <a:cs typeface="Arial" pitchFamily="34" charset="0"/>
              </a:defRPr>
            </a:lvl1pPr>
          </a:lstStyle>
          <a:p>
            <a:pPr defTabSz="914180">
              <a:defRPr/>
            </a:pPr>
            <a:r>
              <a:rPr dirty="0">
                <a:solidFill>
                  <a:srgbClr val="666666"/>
                </a:solidFill>
              </a:rPr>
              <a:t>© ABB</a:t>
            </a:r>
          </a:p>
        </p:txBody>
      </p:sp>
      <p:pic>
        <p:nvPicPr>
          <p:cNvPr id="15" name="Picture 2" descr="ABB2logo RGB"/>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gray">
          <a:xfrm>
            <a:off x="8255000" y="6392863"/>
            <a:ext cx="67310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ABB2logo RGB"/>
          <p:cNvPicPr>
            <a:picLocks noChangeAspect="1" noChangeArrowheads="1"/>
          </p:cNvPicPr>
          <p:nvPr userDrawn="1"/>
        </p:nvPicPr>
        <p:blipFill rotWithShape="1">
          <a:blip r:embed="rId3" cstate="print">
            <a:extLst>
              <a:ext uri="{28A0092B-C50C-407E-A947-70E740481C1C}">
                <a14:useLocalDpi xmlns:a14="http://schemas.microsoft.com/office/drawing/2010/main"/>
              </a:ext>
            </a:extLst>
          </a:blip>
          <a:srcRect/>
          <a:stretch/>
        </p:blipFill>
        <p:spPr bwMode="gray">
          <a:xfrm>
            <a:off x="7132638" y="6390482"/>
            <a:ext cx="1120776"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el 1"/>
          <p:cNvSpPr txBox="1">
            <a:spLocks/>
          </p:cNvSpPr>
          <p:nvPr userDrawn="1"/>
        </p:nvSpPr>
        <p:spPr bwMode="gray">
          <a:xfrm>
            <a:off x="1" y="0"/>
            <a:ext cx="9144000" cy="691200"/>
          </a:xfrm>
          <a:prstGeom prst="rect">
            <a:avLst/>
          </a:prstGeom>
        </p:spPr>
        <p:txBody>
          <a:bodyPr vert="horz" lIns="187200" tIns="313200" rIns="216000" bIns="0" rtlCol="0" anchor="t">
            <a:no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US" smtClean="0"/>
              <a:t>Agenda</a:t>
            </a:r>
            <a:endParaRPr lang="en-US" dirty="0"/>
          </a:p>
        </p:txBody>
      </p:sp>
    </p:spTree>
    <p:extLst>
      <p:ext uri="{BB962C8B-B14F-4D97-AF65-F5344CB8AC3E}">
        <p14:creationId xmlns:p14="http://schemas.microsoft.com/office/powerpoint/2010/main" val="97015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white text box">
    <p:spTree>
      <p:nvGrpSpPr>
        <p:cNvPr id="1" name=""/>
        <p:cNvGrpSpPr/>
        <p:nvPr/>
      </p:nvGrpSpPr>
      <p:grpSpPr>
        <a:xfrm>
          <a:off x="0" y="0"/>
          <a:ext cx="0" cy="0"/>
          <a:chOff x="0" y="0"/>
          <a:chExt cx="0" cy="0"/>
        </a:xfrm>
      </p:grpSpPr>
      <p:sp>
        <p:nvSpPr>
          <p:cNvPr id="4" name="Textplatzhalter 3"/>
          <p:cNvSpPr>
            <a:spLocks noGrp="1"/>
          </p:cNvSpPr>
          <p:nvPr>
            <p:ph type="body" sz="quarter" idx="13" hasCustomPrompt="1"/>
          </p:nvPr>
        </p:nvSpPr>
        <p:spPr bwMode="gray"/>
        <p:txBody>
          <a:bodyPr/>
          <a:lstStyle>
            <a:lvl1pPr>
              <a:defRPr/>
            </a:lvl1pPr>
          </a:lstStyle>
          <a:p>
            <a:r>
              <a:rPr lang="en-US" noProof="0" dirty="0" smtClean="0"/>
              <a:t>Click to edit text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el 1"/>
          <p:cNvSpPr>
            <a:spLocks noGrp="1"/>
          </p:cNvSpPr>
          <p:nvPr>
            <p:ph type="title" hasCustomPrompt="1"/>
          </p:nvPr>
        </p:nvSpPr>
        <p:spPr bwMode="gray"/>
        <p:txBody>
          <a:bodyPr/>
          <a:lstStyle/>
          <a:p>
            <a:r>
              <a:rPr lang="en-US" dirty="0" smtClean="0"/>
              <a:t>Click to edit title</a:t>
            </a:r>
            <a:endParaRPr lang="en-US" dirty="0"/>
          </a:p>
        </p:txBody>
      </p:sp>
      <p:sp>
        <p:nvSpPr>
          <p:cNvPr id="5" name="Fußzeilenplatzhalter 4"/>
          <p:cNvSpPr>
            <a:spLocks noGrp="1"/>
          </p:cNvSpPr>
          <p:nvPr>
            <p:ph type="ftr" sz="quarter" idx="11"/>
          </p:nvPr>
        </p:nvSpPr>
        <p:spPr bwMode="gray"/>
        <p:txBody>
          <a:bodyPr/>
          <a:lstStyle/>
          <a:p>
            <a:endParaRPr lang="en-US" dirty="0"/>
          </a:p>
        </p:txBody>
      </p:sp>
      <p:sp>
        <p:nvSpPr>
          <p:cNvPr id="6" name="Foliennummernplatzhalter 5"/>
          <p:cNvSpPr>
            <a:spLocks noGrp="1"/>
          </p:cNvSpPr>
          <p:nvPr>
            <p:ph type="sldNum" sz="quarter" idx="12"/>
          </p:nvPr>
        </p:nvSpPr>
        <p:spPr bwMode="gray"/>
        <p:txBody>
          <a:bodyPr/>
          <a:lstStyle/>
          <a:p>
            <a:fld id="{FED173A6-1A5D-4C6E-87DA-D22B7999147E}" type="slidenum">
              <a:rPr lang="en-US" smtClean="0"/>
              <a:t>‹#›</a:t>
            </a:fld>
            <a:endParaRPr lang="en-US" dirty="0"/>
          </a:p>
        </p:txBody>
      </p:sp>
      <p:sp>
        <p:nvSpPr>
          <p:cNvPr id="8" name="Datumsplatzhalter 3"/>
          <p:cNvSpPr>
            <a:spLocks noGrp="1"/>
          </p:cNvSpPr>
          <p:nvPr>
            <p:ph type="dt" sz="half" idx="2"/>
          </p:nvPr>
        </p:nvSpPr>
        <p:spPr bwMode="gray">
          <a:xfrm>
            <a:off x="208757" y="6566831"/>
            <a:ext cx="728621" cy="97200"/>
          </a:xfrm>
          <a:prstGeom prst="rect">
            <a:avLst/>
          </a:prstGeom>
        </p:spPr>
        <p:txBody>
          <a:bodyPr vert="horz" lIns="0" tIns="0" rIns="0" bIns="0" rtlCol="0" anchor="t"/>
          <a:lstStyle>
            <a:lvl1pPr algn="l">
              <a:defRPr sz="600">
                <a:solidFill>
                  <a:srgbClr val="666666"/>
                </a:solidFill>
              </a:defRPr>
            </a:lvl1pPr>
          </a:lstStyle>
          <a:p>
            <a:fld id="{809C799E-F7AC-4CCE-BA64-08807E453537}" type="datetime4">
              <a:rPr lang="en-US" smtClean="0"/>
              <a:pPr/>
              <a:t>October 14, 2016</a:t>
            </a:fld>
            <a:endParaRPr lang="en-US" dirty="0"/>
          </a:p>
        </p:txBody>
      </p:sp>
      <p:sp>
        <p:nvSpPr>
          <p:cNvPr id="9" name="Untertitel 2"/>
          <p:cNvSpPr>
            <a:spLocks noGrp="1"/>
          </p:cNvSpPr>
          <p:nvPr>
            <p:ph type="subTitle" idx="1" hasCustomPrompt="1"/>
          </p:nvPr>
        </p:nvSpPr>
        <p:spPr bwMode="gray">
          <a:xfrm>
            <a:off x="1" y="661386"/>
            <a:ext cx="9143999" cy="612000"/>
          </a:xfrm>
          <a:noFill/>
          <a:ln>
            <a:noFill/>
          </a:ln>
          <a:effectLst/>
        </p:spPr>
        <p:txBody>
          <a:bodyPr lIns="187200" tIns="0" rIns="255600" bIns="0" anchor="t">
            <a:noAutofit/>
          </a:bodyPr>
          <a:lstStyle>
            <a:lvl1pPr marL="0" indent="0" algn="l">
              <a:buNone/>
              <a:defRPr sz="2400">
                <a:solidFill>
                  <a:schemeClr val="accent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subtitle</a:t>
            </a:r>
            <a:endParaRPr lang="en-US" dirty="0"/>
          </a:p>
        </p:txBody>
      </p:sp>
    </p:spTree>
    <p:extLst>
      <p:ext uri="{BB962C8B-B14F-4D97-AF65-F5344CB8AC3E}">
        <p14:creationId xmlns:p14="http://schemas.microsoft.com/office/powerpoint/2010/main" val="57834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ackground">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p:txBody>
          <a:bodyPr/>
          <a:lstStyle/>
          <a:p>
            <a:r>
              <a:rPr lang="en-US" dirty="0" smtClean="0"/>
              <a:t>Click to edit title</a:t>
            </a:r>
            <a:endParaRPr lang="en-US" dirty="0"/>
          </a:p>
        </p:txBody>
      </p:sp>
      <p:sp>
        <p:nvSpPr>
          <p:cNvPr id="5" name="Fußzeilenplatzhalter 4"/>
          <p:cNvSpPr>
            <a:spLocks noGrp="1"/>
          </p:cNvSpPr>
          <p:nvPr>
            <p:ph type="ftr" sz="quarter" idx="11"/>
          </p:nvPr>
        </p:nvSpPr>
        <p:spPr bwMode="gray"/>
        <p:txBody>
          <a:bodyPr/>
          <a:lstStyle/>
          <a:p>
            <a:endParaRPr lang="en-US" dirty="0"/>
          </a:p>
        </p:txBody>
      </p:sp>
      <p:sp>
        <p:nvSpPr>
          <p:cNvPr id="6" name="Foliennummernplatzhalter 5"/>
          <p:cNvSpPr>
            <a:spLocks noGrp="1"/>
          </p:cNvSpPr>
          <p:nvPr>
            <p:ph type="sldNum" sz="quarter" idx="12"/>
          </p:nvPr>
        </p:nvSpPr>
        <p:spPr bwMode="gray"/>
        <p:txBody>
          <a:bodyPr/>
          <a:lstStyle/>
          <a:p>
            <a:fld id="{FED173A6-1A5D-4C6E-87DA-D22B7999147E}" type="slidenum">
              <a:rPr lang="en-US" smtClean="0"/>
              <a:t>‹#›</a:t>
            </a:fld>
            <a:endParaRPr lang="en-US" dirty="0"/>
          </a:p>
        </p:txBody>
      </p:sp>
      <p:sp>
        <p:nvSpPr>
          <p:cNvPr id="8" name="Datumsplatzhalter 3"/>
          <p:cNvSpPr>
            <a:spLocks noGrp="1"/>
          </p:cNvSpPr>
          <p:nvPr>
            <p:ph type="dt" sz="half" idx="2"/>
          </p:nvPr>
        </p:nvSpPr>
        <p:spPr bwMode="gray">
          <a:xfrm>
            <a:off x="208757" y="6566831"/>
            <a:ext cx="728621" cy="97200"/>
          </a:xfrm>
          <a:prstGeom prst="rect">
            <a:avLst/>
          </a:prstGeom>
        </p:spPr>
        <p:txBody>
          <a:bodyPr vert="horz" lIns="0" tIns="0" rIns="0" bIns="0" rtlCol="0" anchor="t"/>
          <a:lstStyle>
            <a:lvl1pPr algn="l">
              <a:defRPr sz="600">
                <a:solidFill>
                  <a:srgbClr val="666666"/>
                </a:solidFill>
              </a:defRPr>
            </a:lvl1pPr>
          </a:lstStyle>
          <a:p>
            <a:fld id="{1A34C38D-1EF8-4607-9594-9D1F15C66A1D}" type="datetime4">
              <a:rPr lang="en-US" smtClean="0"/>
              <a:pPr/>
              <a:t>October 14, 2016</a:t>
            </a:fld>
            <a:endParaRPr lang="en-US" dirty="0"/>
          </a:p>
        </p:txBody>
      </p:sp>
      <p:sp>
        <p:nvSpPr>
          <p:cNvPr id="7" name="Untertitel 2"/>
          <p:cNvSpPr>
            <a:spLocks noGrp="1"/>
          </p:cNvSpPr>
          <p:nvPr>
            <p:ph type="subTitle" idx="1" hasCustomPrompt="1"/>
          </p:nvPr>
        </p:nvSpPr>
        <p:spPr bwMode="gray">
          <a:xfrm>
            <a:off x="1" y="661386"/>
            <a:ext cx="9143999" cy="612000"/>
          </a:xfrm>
          <a:noFill/>
          <a:ln>
            <a:noFill/>
          </a:ln>
          <a:effectLst/>
        </p:spPr>
        <p:txBody>
          <a:bodyPr lIns="187200" tIns="0" rIns="255600" bIns="0" anchor="t">
            <a:noAutofit/>
          </a:bodyPr>
          <a:lstStyle>
            <a:lvl1pPr marL="0" indent="0" algn="l">
              <a:buNone/>
              <a:defRPr sz="2400">
                <a:solidFill>
                  <a:schemeClr val="accent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subtitle</a:t>
            </a:r>
            <a:endParaRPr lang="en-US" dirty="0"/>
          </a:p>
        </p:txBody>
      </p:sp>
    </p:spTree>
    <p:extLst>
      <p:ext uri="{BB962C8B-B14F-4D97-AF65-F5344CB8AC3E}">
        <p14:creationId xmlns:p14="http://schemas.microsoft.com/office/powerpoint/2010/main" val="336293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mportant notices">
    <p:spTree>
      <p:nvGrpSpPr>
        <p:cNvPr id="1" name=""/>
        <p:cNvGrpSpPr/>
        <p:nvPr/>
      </p:nvGrpSpPr>
      <p:grpSpPr>
        <a:xfrm>
          <a:off x="0" y="0"/>
          <a:ext cx="0" cy="0"/>
          <a:chOff x="0" y="0"/>
          <a:chExt cx="0" cy="0"/>
        </a:xfrm>
      </p:grpSpPr>
      <p:sp>
        <p:nvSpPr>
          <p:cNvPr id="8" name="Rechteck 7"/>
          <p:cNvSpPr/>
          <p:nvPr userDrawn="1"/>
        </p:nvSpPr>
        <p:spPr bwMode="gray">
          <a:xfrm>
            <a:off x="1" y="0"/>
            <a:ext cx="9143999" cy="835200"/>
          </a:xfrm>
          <a:prstGeom prst="rect">
            <a:avLst/>
          </a:prstGeom>
        </p:spPr>
        <p:txBody>
          <a:bodyPr vert="horz" lIns="255600" tIns="468000" rIns="255600" bIns="0" rtlCol="0" anchor="t">
            <a:noAutofit/>
          </a:bodyPr>
          <a:lstStyle/>
          <a:p>
            <a:pPr lvl="0">
              <a:lnSpc>
                <a:spcPct val="90000"/>
              </a:lnSpc>
              <a:spcBef>
                <a:spcPct val="0"/>
              </a:spcBef>
              <a:buNone/>
            </a:pPr>
            <a:endParaRPr lang="en-US" sz="2800" noProof="0" smtClean="0">
              <a:solidFill>
                <a:schemeClr val="tx2"/>
              </a:solidFill>
              <a:latin typeface="+mj-lt"/>
              <a:ea typeface="+mj-ea"/>
              <a:cs typeface="+mj-cs"/>
            </a:endParaRPr>
          </a:p>
        </p:txBody>
      </p:sp>
      <p:sp>
        <p:nvSpPr>
          <p:cNvPr id="7" name="Textplatzhalter 6"/>
          <p:cNvSpPr>
            <a:spLocks noGrp="1"/>
          </p:cNvSpPr>
          <p:nvPr>
            <p:ph type="body" sz="quarter" idx="13" hasCustomPrompt="1"/>
          </p:nvPr>
        </p:nvSpPr>
        <p:spPr bwMode="gray">
          <a:xfrm>
            <a:off x="208758" y="1660050"/>
            <a:ext cx="8683200" cy="4505801"/>
          </a:xfrm>
          <a:noFill/>
          <a:ln>
            <a:noFill/>
          </a:ln>
          <a:effectLst/>
        </p:spPr>
        <p:txBody>
          <a:bodyPr/>
          <a:lstStyle>
            <a:lvl1pPr>
              <a:defRPr sz="1400" baseline="0"/>
            </a:lvl1pPr>
          </a:lstStyle>
          <a:p>
            <a:r>
              <a:rPr lang="en-US" dirty="0" smtClean="0"/>
              <a:t>Please insert the current Important Notices (Safe Harbor statement) text here</a:t>
            </a:r>
            <a:endParaRPr lang="en-US" dirty="0"/>
          </a:p>
        </p:txBody>
      </p:sp>
      <p:sp>
        <p:nvSpPr>
          <p:cNvPr id="5" name="Fußzeilenplatzhalter 4"/>
          <p:cNvSpPr>
            <a:spLocks noGrp="1"/>
          </p:cNvSpPr>
          <p:nvPr>
            <p:ph type="ftr" sz="quarter" idx="11"/>
          </p:nvPr>
        </p:nvSpPr>
        <p:spPr bwMode="gray"/>
        <p:txBody>
          <a:bodyPr/>
          <a:lstStyle/>
          <a:p>
            <a:endParaRPr lang="en-US" noProof="0" dirty="0"/>
          </a:p>
        </p:txBody>
      </p:sp>
      <p:sp>
        <p:nvSpPr>
          <p:cNvPr id="10" name="Foliennummernplatzhalter 5"/>
          <p:cNvSpPr>
            <a:spLocks noGrp="1"/>
          </p:cNvSpPr>
          <p:nvPr>
            <p:ph type="sldNum" sz="quarter" idx="4"/>
          </p:nvPr>
        </p:nvSpPr>
        <p:spPr bwMode="gray">
          <a:xfrm>
            <a:off x="1137800" y="6520164"/>
            <a:ext cx="156644" cy="154800"/>
          </a:xfrm>
          <a:prstGeom prst="rect">
            <a:avLst/>
          </a:prstGeom>
        </p:spPr>
        <p:txBody>
          <a:bodyPr vert="horz" lIns="0" tIns="0" rIns="0" bIns="0" rtlCol="0" anchor="ctr"/>
          <a:lstStyle>
            <a:lvl1pPr algn="l">
              <a:defRPr sz="1000">
                <a:noFill/>
              </a:defRPr>
            </a:lvl1pPr>
          </a:lstStyle>
          <a:p>
            <a:fld id="{FED173A6-1A5D-4C6E-87DA-D22B7999147E}" type="slidenum">
              <a:rPr lang="en-US" noProof="0" smtClean="0"/>
              <a:pPr/>
              <a:t>‹#›</a:t>
            </a:fld>
            <a:endParaRPr lang="en-US" noProof="0"/>
          </a:p>
        </p:txBody>
      </p:sp>
      <p:sp>
        <p:nvSpPr>
          <p:cNvPr id="11" name="TextBox 37"/>
          <p:cNvSpPr txBox="1"/>
          <p:nvPr userDrawn="1"/>
        </p:nvSpPr>
        <p:spPr bwMode="gray">
          <a:xfrm>
            <a:off x="992463" y="6520164"/>
            <a:ext cx="435687" cy="154800"/>
          </a:xfrm>
          <a:prstGeom prst="rect">
            <a:avLst/>
          </a:prstGeom>
          <a:noFill/>
        </p:spPr>
        <p:txBody>
          <a:bodyPr wrap="square" lIns="0" tIns="0" rIns="0" bIns="0" rtlCol="0" anchor="ctr" anchorCtr="0">
            <a:noAutofit/>
          </a:bodyPr>
          <a:lstStyle/>
          <a:p>
            <a:pPr>
              <a:buNone/>
            </a:pPr>
            <a:r>
              <a:rPr lang="en-US" sz="1000" noProof="0" smtClean="0">
                <a:solidFill>
                  <a:schemeClr val="tx1"/>
                </a:solidFill>
              </a:rPr>
              <a:t>Slide </a:t>
            </a:r>
            <a:fld id="{14AEC320-A186-439B-8B2C-D2DB8CEDAEBD}" type="slidenum">
              <a:rPr lang="en-US" sz="1000" noProof="0" smtClean="0">
                <a:solidFill>
                  <a:schemeClr val="tx1"/>
                </a:solidFill>
              </a:rPr>
              <a:t>‹#›</a:t>
            </a:fld>
            <a:endParaRPr lang="en-US" sz="1000" noProof="0" smtClean="0">
              <a:solidFill>
                <a:schemeClr val="tx1"/>
              </a:solidFill>
            </a:endParaRPr>
          </a:p>
        </p:txBody>
      </p:sp>
      <p:cxnSp>
        <p:nvCxnSpPr>
          <p:cNvPr id="12" name="Straight Connector 11"/>
          <p:cNvCxnSpPr/>
          <p:nvPr userDrawn="1"/>
        </p:nvCxnSpPr>
        <p:spPr bwMode="gray">
          <a:xfrm>
            <a:off x="948326" y="6553628"/>
            <a:ext cx="0" cy="100800"/>
          </a:xfrm>
          <a:prstGeom prst="line">
            <a:avLst/>
          </a:prstGeom>
          <a:noFill/>
          <a:ln w="9525" cap="flat" cmpd="sng" algn="ctr">
            <a:solidFill>
              <a:schemeClr val="tx1"/>
            </a:solidFill>
            <a:prstDash val="solid"/>
          </a:ln>
          <a:effectLst/>
        </p:spPr>
      </p:cxnSp>
      <p:sp>
        <p:nvSpPr>
          <p:cNvPr id="13" name="Titel 1"/>
          <p:cNvSpPr>
            <a:spLocks noGrp="1"/>
          </p:cNvSpPr>
          <p:nvPr>
            <p:ph type="title" hasCustomPrompt="1"/>
          </p:nvPr>
        </p:nvSpPr>
        <p:spPr bwMode="gray">
          <a:xfrm>
            <a:off x="1" y="0"/>
            <a:ext cx="9144000" cy="691200"/>
          </a:xfrm>
        </p:spPr>
        <p:txBody>
          <a:bodyPr/>
          <a:lstStyle>
            <a:lvl1pPr>
              <a:defRPr/>
            </a:lvl1pPr>
          </a:lstStyle>
          <a:p>
            <a:r>
              <a:rPr lang="en-US" dirty="0" smtClean="0"/>
              <a:t>Important notices</a:t>
            </a:r>
            <a:endParaRPr lang="en-US" noProof="0" dirty="0"/>
          </a:p>
        </p:txBody>
      </p:sp>
      <p:sp>
        <p:nvSpPr>
          <p:cNvPr id="17" name="Datumsplatzhalter 3"/>
          <p:cNvSpPr>
            <a:spLocks noGrp="1"/>
          </p:cNvSpPr>
          <p:nvPr>
            <p:ph type="dt" sz="half" idx="2"/>
          </p:nvPr>
        </p:nvSpPr>
        <p:spPr bwMode="gray">
          <a:xfrm>
            <a:off x="208757" y="6566831"/>
            <a:ext cx="728621" cy="97200"/>
          </a:xfrm>
          <a:prstGeom prst="rect">
            <a:avLst/>
          </a:prstGeom>
        </p:spPr>
        <p:txBody>
          <a:bodyPr vert="horz" lIns="0" tIns="0" rIns="0" bIns="0" rtlCol="0" anchor="t"/>
          <a:lstStyle>
            <a:lvl1pPr algn="l">
              <a:defRPr sz="600">
                <a:solidFill>
                  <a:srgbClr val="666666"/>
                </a:solidFill>
              </a:defRPr>
            </a:lvl1pPr>
          </a:lstStyle>
          <a:p>
            <a:fld id="{67330246-0597-4F21-8BFC-A39DB60479F4}" type="datetime4">
              <a:rPr lang="en-US" smtClean="0"/>
              <a:pPr/>
              <a:t>October 14, 2016</a:t>
            </a:fld>
            <a:endParaRPr lang="en-US" dirty="0"/>
          </a:p>
        </p:txBody>
      </p:sp>
      <p:sp>
        <p:nvSpPr>
          <p:cNvPr id="15" name="Fußzeilenplatzhalter 5"/>
          <p:cNvSpPr txBox="1">
            <a:spLocks/>
          </p:cNvSpPr>
          <p:nvPr userDrawn="1"/>
        </p:nvSpPr>
        <p:spPr bwMode="gray">
          <a:xfrm>
            <a:off x="215901" y="6477437"/>
            <a:ext cx="1112838" cy="89394"/>
          </a:xfrm>
          <a:prstGeom prst="rect">
            <a:avLst/>
          </a:prstGeom>
        </p:spPr>
        <p:txBody>
          <a:bodyPr vert="horz" wrap="none" lIns="0" tIns="0" rIns="0" bIns="0" rtlCol="0" anchor="t" anchorCtr="0">
            <a:noAutofit/>
          </a:bodyPr>
          <a:lstStyle>
            <a:lvl1pPr marL="0" algn="l" defTabSz="914400" rtl="0" eaLnBrk="1" fontAlgn="auto" latinLnBrk="0" hangingPunct="1">
              <a:spcBef>
                <a:spcPts val="0"/>
              </a:spcBef>
              <a:spcAft>
                <a:spcPts val="0"/>
              </a:spcAft>
              <a:defRPr lang="en-US" sz="600" kern="1200" dirty="0" smtClean="0">
                <a:solidFill>
                  <a:schemeClr val="tx1"/>
                </a:solidFill>
                <a:latin typeface="Arial" pitchFamily="34" charset="0"/>
                <a:ea typeface="+mn-ea"/>
                <a:cs typeface="Arial" pitchFamily="34" charset="0"/>
              </a:defRPr>
            </a:lvl1pPr>
          </a:lstStyle>
          <a:p>
            <a:pPr defTabSz="914180">
              <a:defRPr/>
            </a:pPr>
            <a:r>
              <a:rPr dirty="0">
                <a:solidFill>
                  <a:srgbClr val="666666"/>
                </a:solidFill>
              </a:rPr>
              <a:t>© ABB</a:t>
            </a:r>
          </a:p>
        </p:txBody>
      </p:sp>
      <p:pic>
        <p:nvPicPr>
          <p:cNvPr id="16" name="Picture 2" descr="ABB2logo RGB"/>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gray">
          <a:xfrm>
            <a:off x="8255000" y="6392863"/>
            <a:ext cx="67310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descr="ABB2logo RGB"/>
          <p:cNvPicPr>
            <a:picLocks noChangeAspect="1" noChangeArrowheads="1"/>
          </p:cNvPicPr>
          <p:nvPr userDrawn="1"/>
        </p:nvPicPr>
        <p:blipFill rotWithShape="1">
          <a:blip r:embed="rId3" cstate="print">
            <a:extLst>
              <a:ext uri="{28A0092B-C50C-407E-A947-70E740481C1C}">
                <a14:useLocalDpi xmlns:a14="http://schemas.microsoft.com/office/drawing/2010/main"/>
              </a:ext>
            </a:extLst>
          </a:blip>
          <a:srcRect/>
          <a:stretch/>
        </p:blipFill>
        <p:spPr bwMode="gray">
          <a:xfrm>
            <a:off x="7132638" y="6390482"/>
            <a:ext cx="1120776"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el 1"/>
          <p:cNvSpPr txBox="1">
            <a:spLocks/>
          </p:cNvSpPr>
          <p:nvPr userDrawn="1"/>
        </p:nvSpPr>
        <p:spPr bwMode="gray">
          <a:xfrm>
            <a:off x="1" y="0"/>
            <a:ext cx="9144000" cy="691200"/>
          </a:xfrm>
          <a:prstGeom prst="rect">
            <a:avLst/>
          </a:prstGeom>
        </p:spPr>
        <p:txBody>
          <a:bodyPr vert="horz" lIns="187200" tIns="313200" rIns="216000" bIns="0" rtlCol="0" anchor="t">
            <a:no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US" smtClean="0"/>
              <a:t>Important notices</a:t>
            </a:r>
            <a:endParaRPr lang="en-US" dirty="0"/>
          </a:p>
        </p:txBody>
      </p:sp>
    </p:spTree>
    <p:extLst>
      <p:ext uri="{BB962C8B-B14F-4D97-AF65-F5344CB8AC3E}">
        <p14:creationId xmlns:p14="http://schemas.microsoft.com/office/powerpoint/2010/main" val="80046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BB logo">
    <p:spTree>
      <p:nvGrpSpPr>
        <p:cNvPr id="1" name=""/>
        <p:cNvGrpSpPr/>
        <p:nvPr/>
      </p:nvGrpSpPr>
      <p:grpSpPr>
        <a:xfrm>
          <a:off x="0" y="0"/>
          <a:ext cx="0" cy="0"/>
          <a:chOff x="0" y="0"/>
          <a:chExt cx="0" cy="0"/>
        </a:xfrm>
      </p:grpSpPr>
      <p:sp>
        <p:nvSpPr>
          <p:cNvPr id="7" name="TextBox 37"/>
          <p:cNvSpPr txBox="1"/>
          <p:nvPr userDrawn="1"/>
        </p:nvSpPr>
        <p:spPr bwMode="gray">
          <a:xfrm>
            <a:off x="992463" y="6520164"/>
            <a:ext cx="435687" cy="154800"/>
          </a:xfrm>
          <a:prstGeom prst="rect">
            <a:avLst/>
          </a:prstGeom>
          <a:noFill/>
        </p:spPr>
        <p:txBody>
          <a:bodyPr wrap="square" lIns="0" tIns="0" rIns="0" bIns="0" rtlCol="0" anchor="ctr" anchorCtr="0">
            <a:noAutofit/>
          </a:bodyPr>
          <a:lstStyle/>
          <a:p>
            <a:pPr>
              <a:buNone/>
            </a:pPr>
            <a:r>
              <a:rPr lang="en-US" sz="1000" noProof="0" smtClean="0">
                <a:noFill/>
              </a:rPr>
              <a:t>Slide </a:t>
            </a:r>
            <a:fld id="{14AEC320-A186-439B-8B2C-D2DB8CEDAEBD}" type="slidenum">
              <a:rPr lang="en-US" sz="1000" noProof="0" smtClean="0">
                <a:noFill/>
              </a:rPr>
              <a:t>‹#›</a:t>
            </a:fld>
            <a:endParaRPr lang="en-US" sz="1000" noProof="0" smtClean="0">
              <a:noFill/>
            </a:endParaRPr>
          </a:p>
        </p:txBody>
      </p:sp>
      <p:grpSp>
        <p:nvGrpSpPr>
          <p:cNvPr id="11" name="Group 2"/>
          <p:cNvGrpSpPr>
            <a:grpSpLocks/>
          </p:cNvGrpSpPr>
          <p:nvPr userDrawn="1"/>
        </p:nvGrpSpPr>
        <p:grpSpPr bwMode="gray">
          <a:xfrm>
            <a:off x="0" y="0"/>
            <a:ext cx="9144000" cy="6858000"/>
            <a:chOff x="0" y="0"/>
            <a:chExt cx="5760" cy="4320"/>
          </a:xfrm>
        </p:grpSpPr>
        <p:sp>
          <p:nvSpPr>
            <p:cNvPr id="13" name="Rectangle 3"/>
            <p:cNvSpPr>
              <a:spLocks noChangeArrowheads="1"/>
            </p:cNvSpPr>
            <p:nvPr/>
          </p:nvSpPr>
          <p:spPr bwMode="gray">
            <a:xfrm>
              <a:off x="0" y="0"/>
              <a:ext cx="5760" cy="4320"/>
            </a:xfrm>
            <a:prstGeom prst="rect">
              <a:avLst/>
            </a:prstGeom>
            <a:noFill/>
            <a:ln w="9525" algn="ctr">
              <a:noFill/>
              <a:miter lim="800000"/>
              <a:headEnd/>
              <a:tailEnd/>
            </a:ln>
            <a:effectLst/>
          </p:spPr>
          <p:txBody>
            <a:bodyPr wrap="none" lIns="0" tIns="0" rIns="0" bIns="0" anchor="ctr"/>
            <a:lstStyle/>
            <a:p>
              <a:pPr>
                <a:defRPr/>
              </a:pPr>
              <a:endParaRPr lang="en-US" dirty="0">
                <a:solidFill>
                  <a:srgbClr val="000000"/>
                </a:solidFill>
              </a:endParaRPr>
            </a:p>
          </p:txBody>
        </p:sp>
        <p:pic>
          <p:nvPicPr>
            <p:cNvPr id="14" name="Picture 4" descr="ABB1ClaimL_rgb300_100mmLIGHT Kopie"/>
            <p:cNvPicPr>
              <a:picLocks noChangeAspect="1" noChangeArrowheads="1"/>
            </p:cNvPicPr>
            <p:nvPr/>
          </p:nvPicPr>
          <p:blipFill>
            <a:blip r:embed="rId2"/>
            <a:srcRect/>
            <a:stretch>
              <a:fillRect/>
            </a:stretch>
          </p:blipFill>
          <p:spPr bwMode="gray">
            <a:xfrm>
              <a:off x="367" y="1660"/>
              <a:ext cx="5031" cy="743"/>
            </a:xfrm>
            <a:prstGeom prst="rect">
              <a:avLst/>
            </a:prstGeom>
            <a:noFill/>
            <a:ln w="9525">
              <a:noFill/>
              <a:miter lim="800000"/>
              <a:headEnd/>
              <a:tailEnd/>
            </a:ln>
          </p:spPr>
        </p:pic>
      </p:grpSp>
    </p:spTree>
    <p:extLst>
      <p:ext uri="{BB962C8B-B14F-4D97-AF65-F5344CB8AC3E}">
        <p14:creationId xmlns:p14="http://schemas.microsoft.com/office/powerpoint/2010/main" val="124547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10" name="Rechteck 9"/>
          <p:cNvSpPr/>
          <p:nvPr/>
        </p:nvSpPr>
        <p:spPr bwMode="gray">
          <a:xfrm>
            <a:off x="215900" y="1592261"/>
            <a:ext cx="8712200" cy="46079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Textplatzhalter 2"/>
          <p:cNvSpPr>
            <a:spLocks noGrp="1"/>
          </p:cNvSpPr>
          <p:nvPr>
            <p:ph type="body" idx="1"/>
          </p:nvPr>
        </p:nvSpPr>
        <p:spPr bwMode="gray">
          <a:xfrm>
            <a:off x="336392" y="1720736"/>
            <a:ext cx="8471218" cy="4351050"/>
          </a:xfrm>
          <a:prstGeom prst="rect">
            <a:avLst/>
          </a:prstGeom>
          <a:solidFill>
            <a:schemeClr val="bg1"/>
          </a:solidFill>
          <a:ln w="12700">
            <a:solidFill>
              <a:schemeClr val="bg1">
                <a:lumMod val="75000"/>
              </a:schemeClr>
            </a:solidFill>
          </a:ln>
          <a:effectLst>
            <a:outerShdw blurRad="50800" dist="38100" dir="2700000" algn="ctr" rotWithShape="0">
              <a:srgbClr val="000000">
                <a:alpha val="43000"/>
              </a:srgbClr>
            </a:outerShdw>
          </a:effectLst>
        </p:spPr>
        <p:txBody>
          <a:bodyPr vert="horz" lIns="144000" tIns="72000" rIns="72000" bIns="72000" rtlCol="0">
            <a:noAutofit/>
          </a:bodyPr>
          <a:lstStyle/>
          <a:p>
            <a:pPr lvl="0"/>
            <a:r>
              <a:rPr lang="en-US" noProof="0" dirty="0" smtClean="0"/>
              <a:t>Click to edit text</a:t>
            </a:r>
          </a:p>
        </p:txBody>
      </p:sp>
      <p:sp>
        <p:nvSpPr>
          <p:cNvPr id="6" name="Foliennummernplatzhalter 5"/>
          <p:cNvSpPr>
            <a:spLocks noGrp="1"/>
          </p:cNvSpPr>
          <p:nvPr>
            <p:ph type="sldNum" sz="quarter" idx="4"/>
          </p:nvPr>
        </p:nvSpPr>
        <p:spPr bwMode="gray">
          <a:xfrm>
            <a:off x="1137800" y="6520164"/>
            <a:ext cx="156644" cy="154800"/>
          </a:xfrm>
          <a:prstGeom prst="rect">
            <a:avLst/>
          </a:prstGeom>
        </p:spPr>
        <p:txBody>
          <a:bodyPr vert="horz" lIns="0" tIns="0" rIns="0" bIns="0" rtlCol="0" anchor="ctr"/>
          <a:lstStyle>
            <a:lvl1pPr algn="l">
              <a:defRPr sz="1000">
                <a:noFill/>
              </a:defRPr>
            </a:lvl1pPr>
          </a:lstStyle>
          <a:p>
            <a:fld id="{FED173A6-1A5D-4C6E-87DA-D22B7999147E}" type="slidenum">
              <a:rPr lang="en-US" noProof="0" smtClean="0"/>
              <a:pPr/>
              <a:t>‹#›</a:t>
            </a:fld>
            <a:endParaRPr lang="en-US" noProof="0"/>
          </a:p>
        </p:txBody>
      </p:sp>
      <p:sp>
        <p:nvSpPr>
          <p:cNvPr id="2" name="Titelplatzhalter 1"/>
          <p:cNvSpPr>
            <a:spLocks noGrp="1"/>
          </p:cNvSpPr>
          <p:nvPr>
            <p:ph type="title"/>
          </p:nvPr>
        </p:nvSpPr>
        <p:spPr bwMode="gray">
          <a:xfrm>
            <a:off x="1" y="0"/>
            <a:ext cx="9144000" cy="691200"/>
          </a:xfrm>
          <a:prstGeom prst="rect">
            <a:avLst/>
          </a:prstGeom>
        </p:spPr>
        <p:txBody>
          <a:bodyPr vert="horz" lIns="187200" tIns="313200" rIns="216000" bIns="0" rtlCol="0" anchor="t">
            <a:noAutofit/>
          </a:bodyPr>
          <a:lstStyle/>
          <a:p>
            <a:r>
              <a:rPr lang="en-US" dirty="0" smtClean="0"/>
              <a:t>Click to edit title</a:t>
            </a:r>
          </a:p>
        </p:txBody>
      </p:sp>
      <p:sp>
        <p:nvSpPr>
          <p:cNvPr id="4" name="Datumsplatzhalter 3"/>
          <p:cNvSpPr>
            <a:spLocks noGrp="1"/>
          </p:cNvSpPr>
          <p:nvPr>
            <p:ph type="dt" sz="half" idx="2"/>
          </p:nvPr>
        </p:nvSpPr>
        <p:spPr bwMode="gray">
          <a:xfrm>
            <a:off x="208757" y="6566831"/>
            <a:ext cx="728621" cy="97200"/>
          </a:xfrm>
          <a:prstGeom prst="rect">
            <a:avLst/>
          </a:prstGeom>
        </p:spPr>
        <p:txBody>
          <a:bodyPr vert="horz" lIns="0" tIns="0" rIns="0" bIns="0" rtlCol="0" anchor="t"/>
          <a:lstStyle>
            <a:lvl1pPr algn="l">
              <a:defRPr sz="600">
                <a:solidFill>
                  <a:srgbClr val="666666"/>
                </a:solidFill>
              </a:defRPr>
            </a:lvl1pPr>
          </a:lstStyle>
          <a:p>
            <a:fld id="{388FE936-01FB-4E65-848D-9BF84C39AB64}" type="datetime4">
              <a:rPr lang="en-US" noProof="0" smtClean="0"/>
              <a:pPr/>
              <a:t>October 14, 2016</a:t>
            </a:fld>
            <a:endParaRPr lang="en-US" noProof="0"/>
          </a:p>
        </p:txBody>
      </p:sp>
      <p:sp>
        <p:nvSpPr>
          <p:cNvPr id="5" name="Fußzeilenplatzhalter 4"/>
          <p:cNvSpPr>
            <a:spLocks noGrp="1"/>
          </p:cNvSpPr>
          <p:nvPr>
            <p:ph type="ftr" sz="quarter" idx="3"/>
          </p:nvPr>
        </p:nvSpPr>
        <p:spPr bwMode="gray">
          <a:xfrm>
            <a:off x="1635920" y="6520164"/>
            <a:ext cx="4926806" cy="154800"/>
          </a:xfrm>
          <a:prstGeom prst="rect">
            <a:avLst/>
          </a:prstGeom>
        </p:spPr>
        <p:txBody>
          <a:bodyPr vert="horz" lIns="0" tIns="0" rIns="0" bIns="0" rtlCol="0" anchor="b" anchorCtr="0"/>
          <a:lstStyle>
            <a:lvl1pPr algn="l">
              <a:defRPr sz="1000">
                <a:solidFill>
                  <a:srgbClr val="666666"/>
                </a:solidFill>
              </a:defRPr>
            </a:lvl1pPr>
          </a:lstStyle>
          <a:p>
            <a:endParaRPr lang="en-US" noProof="0"/>
          </a:p>
        </p:txBody>
      </p:sp>
      <p:sp>
        <p:nvSpPr>
          <p:cNvPr id="13" name="TextBox 37"/>
          <p:cNvSpPr txBox="1"/>
          <p:nvPr/>
        </p:nvSpPr>
        <p:spPr bwMode="gray">
          <a:xfrm>
            <a:off x="992463" y="6520164"/>
            <a:ext cx="610118" cy="154800"/>
          </a:xfrm>
          <a:prstGeom prst="rect">
            <a:avLst/>
          </a:prstGeom>
          <a:noFill/>
        </p:spPr>
        <p:txBody>
          <a:bodyPr wrap="square" lIns="0" tIns="0" rIns="0" bIns="0" rtlCol="0" anchor="ctr" anchorCtr="0">
            <a:noAutofit/>
          </a:bodyPr>
          <a:lstStyle/>
          <a:p>
            <a:pPr>
              <a:buNone/>
            </a:pPr>
            <a:r>
              <a:rPr lang="en-US" sz="1000" noProof="0" smtClean="0">
                <a:solidFill>
                  <a:schemeClr val="tx1"/>
                </a:solidFill>
              </a:rPr>
              <a:t>Slide </a:t>
            </a:r>
            <a:fld id="{14AEC320-A186-439B-8B2C-D2DB8CEDAEBD}" type="slidenum">
              <a:rPr lang="en-US" sz="1000" noProof="0" smtClean="0">
                <a:solidFill>
                  <a:schemeClr val="tx1"/>
                </a:solidFill>
              </a:rPr>
              <a:t>‹#›</a:t>
            </a:fld>
            <a:endParaRPr lang="en-US" sz="1000" noProof="0" smtClean="0">
              <a:solidFill>
                <a:schemeClr val="tx1"/>
              </a:solidFill>
            </a:endParaRPr>
          </a:p>
        </p:txBody>
      </p:sp>
      <p:cxnSp>
        <p:nvCxnSpPr>
          <p:cNvPr id="8" name="Straight Connector 7"/>
          <p:cNvCxnSpPr/>
          <p:nvPr userDrawn="1"/>
        </p:nvCxnSpPr>
        <p:spPr bwMode="gray">
          <a:xfrm>
            <a:off x="948326" y="6553628"/>
            <a:ext cx="0" cy="100800"/>
          </a:xfrm>
          <a:prstGeom prst="line">
            <a:avLst/>
          </a:prstGeom>
          <a:noFill/>
          <a:ln w="9525" cap="flat" cmpd="sng" algn="ctr">
            <a:solidFill>
              <a:schemeClr val="tx1"/>
            </a:solidFill>
            <a:prstDash val="solid"/>
          </a:ln>
          <a:effectLst/>
        </p:spPr>
      </p:cxnSp>
      <p:sp>
        <p:nvSpPr>
          <p:cNvPr id="14" name="Fußzeilenplatzhalter 5"/>
          <p:cNvSpPr txBox="1">
            <a:spLocks/>
          </p:cNvSpPr>
          <p:nvPr userDrawn="1"/>
        </p:nvSpPr>
        <p:spPr bwMode="gray">
          <a:xfrm>
            <a:off x="215901" y="6477437"/>
            <a:ext cx="1112838" cy="89394"/>
          </a:xfrm>
          <a:prstGeom prst="rect">
            <a:avLst/>
          </a:prstGeom>
        </p:spPr>
        <p:txBody>
          <a:bodyPr vert="horz" wrap="none" lIns="0" tIns="0" rIns="0" bIns="0" rtlCol="0" anchor="t" anchorCtr="0">
            <a:noAutofit/>
          </a:bodyPr>
          <a:lstStyle>
            <a:lvl1pPr marL="0" algn="l" defTabSz="914400" rtl="0" eaLnBrk="1" fontAlgn="auto" latinLnBrk="0" hangingPunct="1">
              <a:spcBef>
                <a:spcPts val="0"/>
              </a:spcBef>
              <a:spcAft>
                <a:spcPts val="0"/>
              </a:spcAft>
              <a:defRPr lang="en-US" sz="600" kern="1200" dirty="0" smtClean="0">
                <a:solidFill>
                  <a:schemeClr val="tx1"/>
                </a:solidFill>
                <a:latin typeface="Arial" pitchFamily="34" charset="0"/>
                <a:ea typeface="+mn-ea"/>
                <a:cs typeface="Arial" pitchFamily="34" charset="0"/>
              </a:defRPr>
            </a:lvl1pPr>
          </a:lstStyle>
          <a:p>
            <a:pPr defTabSz="914180">
              <a:defRPr/>
            </a:pPr>
            <a:r>
              <a:rPr lang="en-US" noProof="0" smtClean="0">
                <a:solidFill>
                  <a:srgbClr val="666666"/>
                </a:solidFill>
              </a:rPr>
              <a:t>© ABB</a:t>
            </a:r>
            <a:endParaRPr lang="en-US" noProof="0">
              <a:solidFill>
                <a:srgbClr val="666666"/>
              </a:solidFill>
            </a:endParaRPr>
          </a:p>
        </p:txBody>
      </p:sp>
      <p:pic>
        <p:nvPicPr>
          <p:cNvPr id="17" name="Picture 2" descr="ABB2logo RGB"/>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gray">
          <a:xfrm>
            <a:off x="8255000" y="6392863"/>
            <a:ext cx="67310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descr="ABB2logo RGB"/>
          <p:cNvPicPr>
            <a:picLocks noChangeAspect="1" noChangeArrowheads="1"/>
          </p:cNvPicPr>
          <p:nvPr userDrawn="1"/>
        </p:nvPicPr>
        <p:blipFill rotWithShape="1">
          <a:blip r:embed="rId10" cstate="print">
            <a:extLst>
              <a:ext uri="{28A0092B-C50C-407E-A947-70E740481C1C}">
                <a14:useLocalDpi xmlns:a14="http://schemas.microsoft.com/office/drawing/2010/main"/>
              </a:ext>
            </a:extLst>
          </a:blip>
          <a:srcRect/>
          <a:stretch/>
        </p:blipFill>
        <p:spPr bwMode="gray">
          <a:xfrm>
            <a:off x="7132638" y="6390482"/>
            <a:ext cx="1120776"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3219832"/>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652" r:id="rId3"/>
    <p:sldLayoutId id="2147483708" r:id="rId4"/>
    <p:sldLayoutId id="2147483653" r:id="rId5"/>
    <p:sldLayoutId id="2147483706" r:id="rId6"/>
    <p:sldLayoutId id="2147483707"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spcBef>
          <a:spcPts val="600"/>
        </a:spcBef>
        <a:buFont typeface="Arial" panose="020B0604020202020204" pitchFamily="34" charset="0"/>
        <a:buNone/>
        <a:defRPr sz="1400" kern="1200" baseline="0">
          <a:solidFill>
            <a:srgbClr val="666666"/>
          </a:solidFill>
          <a:latin typeface="+mn-lt"/>
          <a:ea typeface="+mn-ea"/>
          <a:cs typeface="+mn-cs"/>
        </a:defRPr>
      </a:lvl1pPr>
      <a:lvl2pPr marL="356400" indent="-172800" algn="l" defTabSz="914400" rtl="0" eaLnBrk="1" latinLnBrk="0" hangingPunct="1">
        <a:spcBef>
          <a:spcPts val="600"/>
        </a:spcBef>
        <a:buSzPct val="70000"/>
        <a:buFont typeface="Wingdings" panose="05000000000000000000" pitchFamily="2" charset="2"/>
        <a:buChar char="§"/>
        <a:defRPr sz="1400" kern="1200">
          <a:solidFill>
            <a:srgbClr val="666666"/>
          </a:solidFill>
          <a:latin typeface="+mn-lt"/>
          <a:ea typeface="+mn-ea"/>
          <a:cs typeface="+mn-cs"/>
        </a:defRPr>
      </a:lvl2pPr>
      <a:lvl3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3pPr>
      <a:lvl4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4pPr>
      <a:lvl5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5pPr>
      <a:lvl6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6pPr>
      <a:lvl7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7pPr>
      <a:lvl8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8pPr>
      <a:lvl9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platzhalter 13"/>
          <p:cNvSpPr>
            <a:spLocks noGrp="1"/>
          </p:cNvSpPr>
          <p:nvPr>
            <p:ph type="body" sz="quarter" idx="13"/>
          </p:nvPr>
        </p:nvSpPr>
        <p:spPr bwMode="gray"/>
        <p:txBody>
          <a:bodyPr/>
          <a:lstStyle/>
          <a:p>
            <a:endParaRPr lang="en-US" dirty="0"/>
          </a:p>
        </p:txBody>
      </p:sp>
      <p:sp>
        <p:nvSpPr>
          <p:cNvPr id="12" name="Titel 11"/>
          <p:cNvSpPr>
            <a:spLocks noGrp="1"/>
          </p:cNvSpPr>
          <p:nvPr>
            <p:ph type="ctrTitle"/>
          </p:nvPr>
        </p:nvSpPr>
        <p:spPr bwMode="gray"/>
        <p:txBody>
          <a:bodyPr/>
          <a:lstStyle/>
          <a:p>
            <a:r>
              <a:rPr lang="en-US" dirty="0" smtClean="0"/>
              <a:t>Motor Protection -</a:t>
            </a:r>
            <a:endParaRPr lang="en-US" dirty="0"/>
          </a:p>
        </p:txBody>
      </p:sp>
      <p:sp>
        <p:nvSpPr>
          <p:cNvPr id="13" name="Untertitel 12"/>
          <p:cNvSpPr>
            <a:spLocks noGrp="1"/>
          </p:cNvSpPr>
          <p:nvPr>
            <p:ph type="subTitle" idx="1"/>
          </p:nvPr>
        </p:nvSpPr>
        <p:spPr bwMode="gray"/>
        <p:txBody>
          <a:bodyPr/>
          <a:lstStyle/>
          <a:p>
            <a:r>
              <a:rPr lang="en-GB" b="1" dirty="0" smtClean="0"/>
              <a:t> </a:t>
            </a:r>
            <a:r>
              <a:rPr lang="en-US" dirty="0"/>
              <a:t>Gap </a:t>
            </a:r>
            <a:r>
              <a:rPr lang="en-US" dirty="0" smtClean="0"/>
              <a:t>Analysis</a:t>
            </a:r>
            <a:endParaRPr lang="en-US" dirty="0"/>
          </a:p>
        </p:txBody>
      </p:sp>
      <p:sp>
        <p:nvSpPr>
          <p:cNvPr id="4" name="Footer Placeholder 3"/>
          <p:cNvSpPr>
            <a:spLocks noGrp="1"/>
          </p:cNvSpPr>
          <p:nvPr>
            <p:ph type="ftr" sz="quarter" idx="11"/>
          </p:nvPr>
        </p:nvSpPr>
        <p:spPr bwMode="gray"/>
        <p:txBody>
          <a:bodyPr/>
          <a:lstStyle/>
          <a:p>
            <a:endParaRPr lang="en-US"/>
          </a:p>
        </p:txBody>
      </p:sp>
      <p:sp>
        <p:nvSpPr>
          <p:cNvPr id="5" name="Slide Number Placeholder 4"/>
          <p:cNvSpPr>
            <a:spLocks noGrp="1"/>
          </p:cNvSpPr>
          <p:nvPr>
            <p:ph type="sldNum" sz="quarter" idx="12"/>
          </p:nvPr>
        </p:nvSpPr>
        <p:spPr bwMode="gray"/>
        <p:txBody>
          <a:bodyPr/>
          <a:lstStyle/>
          <a:p>
            <a:fld id="{FED173A6-1A5D-4C6E-87DA-D22B7999147E}" type="slidenum">
              <a:rPr lang="en-US" smtClean="0"/>
              <a:pPr/>
              <a:t>1</a:t>
            </a:fld>
            <a:endParaRPr lang="en-US"/>
          </a:p>
        </p:txBody>
      </p:sp>
      <p:sp>
        <p:nvSpPr>
          <p:cNvPr id="3" name="Date Placeholder 2"/>
          <p:cNvSpPr>
            <a:spLocks noGrp="1"/>
          </p:cNvSpPr>
          <p:nvPr>
            <p:ph type="dt" sz="half" idx="2"/>
          </p:nvPr>
        </p:nvSpPr>
        <p:spPr bwMode="gray"/>
        <p:txBody>
          <a:bodyPr/>
          <a:lstStyle/>
          <a:p>
            <a:fld id="{CC0F7CDF-9085-4F5C-AD37-ED3BF6F50C92}" type="datetime4">
              <a:rPr lang="en-US" smtClean="0"/>
              <a:pPr/>
              <a:t>October 14, 2016</a:t>
            </a:fld>
            <a:endParaRPr lang="en-US"/>
          </a:p>
        </p:txBody>
      </p:sp>
    </p:spTree>
    <p:extLst>
      <p:ext uri="{BB962C8B-B14F-4D97-AF65-F5344CB8AC3E}">
        <p14:creationId xmlns:p14="http://schemas.microsoft.com/office/powerpoint/2010/main" val="96480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eaLnBrk="0" fontAlgn="base" hangingPunct="0">
              <a:spcBef>
                <a:spcPct val="0"/>
              </a:spcBef>
              <a:spcAft>
                <a:spcPct val="0"/>
              </a:spcAft>
            </a:pPr>
            <a:r>
              <a:rPr lang="en-US" sz="2400" dirty="0" smtClean="0"/>
              <a:t> GE</a:t>
            </a:r>
          </a:p>
          <a:p>
            <a:pPr eaLnBrk="0" fontAlgn="base" hangingPunct="0">
              <a:spcBef>
                <a:spcPct val="0"/>
              </a:spcBef>
              <a:spcAft>
                <a:spcPct val="0"/>
              </a:spcAft>
            </a:pPr>
            <a:endParaRPr lang="en-US" altLang="hi-IN" sz="2400" dirty="0">
              <a:solidFill>
                <a:schemeClr val="tx1"/>
              </a:solidFill>
              <a:latin typeface="Arial" panose="020B0604020202020204" pitchFamily="34" charset="0"/>
            </a:endParaRPr>
          </a:p>
          <a:p>
            <a:pPr eaLnBrk="0" fontAlgn="base" hangingPunct="0">
              <a:spcBef>
                <a:spcPct val="0"/>
              </a:spcBef>
              <a:spcAft>
                <a:spcPct val="0"/>
              </a:spcAft>
            </a:pPr>
            <a:endParaRPr lang="en-US" altLang="hi-IN" sz="2400" dirty="0" smtClean="0">
              <a:solidFill>
                <a:schemeClr val="tx1"/>
              </a:solidFill>
              <a:latin typeface="Arial" panose="020B0604020202020204" pitchFamily="34" charset="0"/>
            </a:endParaRPr>
          </a:p>
          <a:p>
            <a:pPr eaLnBrk="0" fontAlgn="base" hangingPunct="0">
              <a:spcBef>
                <a:spcPct val="0"/>
              </a:spcBef>
              <a:spcAft>
                <a:spcPct val="0"/>
              </a:spcAft>
            </a:pPr>
            <a:endParaRPr lang="en-US" altLang="hi-IN" sz="2400" dirty="0">
              <a:solidFill>
                <a:schemeClr val="tx1"/>
              </a:solidFill>
              <a:latin typeface="Arial" panose="020B0604020202020204" pitchFamily="34" charset="0"/>
            </a:endParaRPr>
          </a:p>
          <a:p>
            <a:pPr eaLnBrk="0" fontAlgn="base" hangingPunct="0">
              <a:spcBef>
                <a:spcPct val="0"/>
              </a:spcBef>
              <a:spcAft>
                <a:spcPct val="0"/>
              </a:spcAft>
            </a:pPr>
            <a:endParaRPr lang="en-US" altLang="hi-IN" sz="2400" dirty="0" smtClean="0">
              <a:solidFill>
                <a:schemeClr val="tx1"/>
              </a:solidFill>
              <a:latin typeface="Arial" panose="020B0604020202020204" pitchFamily="34" charset="0"/>
            </a:endParaRPr>
          </a:p>
          <a:p>
            <a:pPr eaLnBrk="0" fontAlgn="base" hangingPunct="0">
              <a:spcBef>
                <a:spcPct val="0"/>
              </a:spcBef>
              <a:spcAft>
                <a:spcPct val="0"/>
              </a:spcAft>
            </a:pPr>
            <a:endParaRPr lang="en-US" altLang="hi-IN" sz="2400" dirty="0">
              <a:solidFill>
                <a:schemeClr val="tx1"/>
              </a:solidFill>
              <a:latin typeface="Arial" panose="020B0604020202020204" pitchFamily="34" charset="0"/>
            </a:endParaRPr>
          </a:p>
          <a:p>
            <a:pPr eaLnBrk="0" fontAlgn="base" hangingPunct="0">
              <a:spcBef>
                <a:spcPct val="0"/>
              </a:spcBef>
              <a:spcAft>
                <a:spcPct val="0"/>
              </a:spcAft>
            </a:pPr>
            <a:r>
              <a:rPr lang="en-US" altLang="hi-IN" sz="2400" dirty="0" smtClean="0">
                <a:solidFill>
                  <a:schemeClr val="tx1"/>
                </a:solidFill>
                <a:latin typeface="Arial" panose="020B0604020202020204" pitchFamily="34" charset="0"/>
              </a:rPr>
              <a:t>SEL   </a:t>
            </a:r>
            <a:r>
              <a:rPr lang="en-US" altLang="hi-IN" sz="1200" b="1" dirty="0" smtClean="0">
                <a:solidFill>
                  <a:schemeClr val="bg2"/>
                </a:solidFill>
                <a:latin typeface="Arial" panose="020B0604020202020204" pitchFamily="34" charset="0"/>
              </a:rPr>
              <a:t>LOAD PROFILING</a:t>
            </a:r>
          </a:p>
          <a:p>
            <a:pPr eaLnBrk="0" fontAlgn="base" hangingPunct="0">
              <a:spcBef>
                <a:spcPct val="0"/>
              </a:spcBef>
              <a:spcAft>
                <a:spcPct val="0"/>
              </a:spcAft>
            </a:pPr>
            <a:endParaRPr lang="en-US" altLang="hi-IN" sz="2400" dirty="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dirty="0" smtClean="0">
              <a:solidFill>
                <a:schemeClr val="tx1"/>
              </a:solidFill>
              <a:latin typeface="Arial" panose="020B0604020202020204" pitchFamily="34" charset="0"/>
            </a:endParaRPr>
          </a:p>
          <a:p>
            <a:pPr lvl="0" eaLnBrk="0" fontAlgn="base" hangingPunct="0">
              <a:spcBef>
                <a:spcPct val="0"/>
              </a:spcBef>
              <a:spcAft>
                <a:spcPct val="0"/>
              </a:spcAft>
            </a:pPr>
            <a:endParaRPr lang="en-GB" altLang="hi-IN" sz="2400" dirty="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10</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smtClean="0"/>
              <a:t>Statistics – Data Logger(GE) , Load Profiling (SEL)</a:t>
            </a:r>
            <a:endParaRPr lang="hi-IN" dirty="0"/>
          </a:p>
        </p:txBody>
      </p:sp>
      <p:pic>
        <p:nvPicPr>
          <p:cNvPr id="10" name="Picture 9"/>
          <p:cNvPicPr/>
          <p:nvPr/>
        </p:nvPicPr>
        <p:blipFill>
          <a:blip r:embed="rId2"/>
          <a:stretch>
            <a:fillRect/>
          </a:stretch>
        </p:blipFill>
        <p:spPr>
          <a:xfrm>
            <a:off x="1294444" y="1851852"/>
            <a:ext cx="6480810" cy="1882140"/>
          </a:xfrm>
          <a:prstGeom prst="rect">
            <a:avLst/>
          </a:prstGeom>
        </p:spPr>
      </p:pic>
      <p:pic>
        <p:nvPicPr>
          <p:cNvPr id="13" name="Picture 12"/>
          <p:cNvPicPr/>
          <p:nvPr/>
        </p:nvPicPr>
        <p:blipFill>
          <a:blip r:embed="rId3"/>
          <a:stretch>
            <a:fillRect/>
          </a:stretch>
        </p:blipFill>
        <p:spPr>
          <a:xfrm>
            <a:off x="1294444" y="4361607"/>
            <a:ext cx="6480810" cy="1631118"/>
          </a:xfrm>
          <a:prstGeom prst="rect">
            <a:avLst/>
          </a:prstGeom>
        </p:spPr>
      </p:pic>
    </p:spTree>
    <p:extLst>
      <p:ext uri="{BB962C8B-B14F-4D97-AF65-F5344CB8AC3E}">
        <p14:creationId xmlns:p14="http://schemas.microsoft.com/office/powerpoint/2010/main" val="4002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eaLnBrk="0" fontAlgn="base" hangingPunct="0">
              <a:spcBef>
                <a:spcPct val="0"/>
              </a:spcBef>
              <a:spcAft>
                <a:spcPct val="0"/>
              </a:spcAft>
            </a:pPr>
            <a:r>
              <a:rPr lang="en-US" sz="2400" dirty="0" smtClean="0"/>
              <a:t> </a:t>
            </a:r>
            <a:endParaRPr lang="en-US" altLang="hi-IN" sz="2400" dirty="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dirty="0" smtClean="0">
              <a:solidFill>
                <a:schemeClr val="tx1"/>
              </a:solidFill>
              <a:latin typeface="Arial" panose="020B0604020202020204" pitchFamily="34" charset="0"/>
            </a:endParaRPr>
          </a:p>
          <a:p>
            <a:pPr lvl="0" eaLnBrk="0" fontAlgn="base" hangingPunct="0">
              <a:spcBef>
                <a:spcPct val="0"/>
              </a:spcBef>
              <a:spcAft>
                <a:spcPct val="0"/>
              </a:spcAft>
            </a:pPr>
            <a:endParaRPr lang="en-GB" altLang="hi-IN" sz="2400" dirty="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11</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smtClean="0"/>
              <a:t>Statistics – Motor Operating(SEL)</a:t>
            </a:r>
            <a:endParaRPr lang="hi-IN" dirty="0"/>
          </a:p>
        </p:txBody>
      </p:sp>
      <p:pic>
        <p:nvPicPr>
          <p:cNvPr id="11" name="Picture 10"/>
          <p:cNvPicPr/>
          <p:nvPr/>
        </p:nvPicPr>
        <p:blipFill>
          <a:blip r:embed="rId2"/>
          <a:stretch>
            <a:fillRect/>
          </a:stretch>
        </p:blipFill>
        <p:spPr>
          <a:xfrm>
            <a:off x="356051" y="1656001"/>
            <a:ext cx="4499169" cy="3514810"/>
          </a:xfrm>
          <a:prstGeom prst="rect">
            <a:avLst/>
          </a:prstGeom>
        </p:spPr>
      </p:pic>
      <p:pic>
        <p:nvPicPr>
          <p:cNvPr id="8" name="Picture 7"/>
          <p:cNvPicPr>
            <a:picLocks noChangeAspect="1"/>
          </p:cNvPicPr>
          <p:nvPr/>
        </p:nvPicPr>
        <p:blipFill>
          <a:blip r:embed="rId3"/>
          <a:stretch>
            <a:fillRect/>
          </a:stretch>
        </p:blipFill>
        <p:spPr>
          <a:xfrm>
            <a:off x="4963895" y="1746206"/>
            <a:ext cx="2914650" cy="4419925"/>
          </a:xfrm>
          <a:prstGeom prst="rect">
            <a:avLst/>
          </a:prstGeom>
        </p:spPr>
      </p:pic>
    </p:spTree>
    <p:extLst>
      <p:ext uri="{BB962C8B-B14F-4D97-AF65-F5344CB8AC3E}">
        <p14:creationId xmlns:p14="http://schemas.microsoft.com/office/powerpoint/2010/main" val="232924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eaLnBrk="0" fontAlgn="base" hangingPunct="0">
              <a:spcBef>
                <a:spcPct val="0"/>
              </a:spcBef>
              <a:spcAft>
                <a:spcPct val="0"/>
              </a:spcAft>
            </a:pPr>
            <a:r>
              <a:rPr lang="en-US" sz="2400" dirty="0" smtClean="0"/>
              <a:t> </a:t>
            </a:r>
            <a:endParaRPr lang="en-US" altLang="hi-IN" sz="2400" dirty="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dirty="0" smtClean="0">
              <a:solidFill>
                <a:schemeClr val="tx1"/>
              </a:solidFill>
              <a:latin typeface="Arial" panose="020B0604020202020204" pitchFamily="34" charset="0"/>
            </a:endParaRPr>
          </a:p>
          <a:p>
            <a:pPr lvl="0" eaLnBrk="0" fontAlgn="base" hangingPunct="0">
              <a:spcBef>
                <a:spcPct val="0"/>
              </a:spcBef>
              <a:spcAft>
                <a:spcPct val="0"/>
              </a:spcAft>
            </a:pPr>
            <a:endParaRPr lang="en-GB" altLang="hi-IN" sz="2400" dirty="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12</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smtClean="0"/>
              <a:t>Statistics – Motor Starting(SEL)</a:t>
            </a:r>
            <a:endParaRPr lang="hi-IN" dirty="0"/>
          </a:p>
        </p:txBody>
      </p:sp>
      <p:pic>
        <p:nvPicPr>
          <p:cNvPr id="10" name="Picture 9"/>
          <p:cNvPicPr/>
          <p:nvPr/>
        </p:nvPicPr>
        <p:blipFill>
          <a:blip r:embed="rId2"/>
          <a:stretch>
            <a:fillRect/>
          </a:stretch>
        </p:blipFill>
        <p:spPr>
          <a:xfrm>
            <a:off x="336392" y="1650774"/>
            <a:ext cx="8471217" cy="4555817"/>
          </a:xfrm>
          <a:prstGeom prst="rect">
            <a:avLst/>
          </a:prstGeom>
        </p:spPr>
      </p:pic>
    </p:spTree>
    <p:extLst>
      <p:ext uri="{BB962C8B-B14F-4D97-AF65-F5344CB8AC3E}">
        <p14:creationId xmlns:p14="http://schemas.microsoft.com/office/powerpoint/2010/main" val="320608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eaLnBrk="0" fontAlgn="base" hangingPunct="0">
              <a:spcBef>
                <a:spcPct val="0"/>
              </a:spcBef>
              <a:spcAft>
                <a:spcPct val="0"/>
              </a:spcAft>
            </a:pPr>
            <a:r>
              <a:rPr lang="en-US" sz="2400" dirty="0" smtClean="0"/>
              <a:t> </a:t>
            </a:r>
            <a:endParaRPr lang="en-US" altLang="hi-IN" sz="2400" dirty="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dirty="0" smtClean="0">
              <a:solidFill>
                <a:schemeClr val="tx1"/>
              </a:solidFill>
              <a:latin typeface="Arial" panose="020B0604020202020204" pitchFamily="34" charset="0"/>
            </a:endParaRPr>
          </a:p>
          <a:p>
            <a:pPr lvl="0" eaLnBrk="0" fontAlgn="base" hangingPunct="0">
              <a:spcBef>
                <a:spcPct val="0"/>
              </a:spcBef>
              <a:spcAft>
                <a:spcPct val="0"/>
              </a:spcAft>
            </a:pPr>
            <a:endParaRPr lang="en-GB" altLang="hi-IN" sz="2400" dirty="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13</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smtClean="0"/>
              <a:t>Statistics – Motor Start Trending(SEL)</a:t>
            </a:r>
            <a:endParaRPr lang="hi-IN" dirty="0"/>
          </a:p>
        </p:txBody>
      </p:sp>
      <p:pic>
        <p:nvPicPr>
          <p:cNvPr id="11" name="Picture 10"/>
          <p:cNvPicPr/>
          <p:nvPr/>
        </p:nvPicPr>
        <p:blipFill>
          <a:blip r:embed="rId2"/>
          <a:stretch>
            <a:fillRect/>
          </a:stretch>
        </p:blipFill>
        <p:spPr>
          <a:xfrm>
            <a:off x="336392" y="1720736"/>
            <a:ext cx="8403006" cy="4267370"/>
          </a:xfrm>
          <a:prstGeom prst="rect">
            <a:avLst/>
          </a:prstGeom>
        </p:spPr>
      </p:pic>
    </p:spTree>
    <p:extLst>
      <p:ext uri="{BB962C8B-B14F-4D97-AF65-F5344CB8AC3E}">
        <p14:creationId xmlns:p14="http://schemas.microsoft.com/office/powerpoint/2010/main" val="249151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eaLnBrk="0" fontAlgn="base" hangingPunct="0">
              <a:spcBef>
                <a:spcPct val="0"/>
              </a:spcBef>
              <a:spcAft>
                <a:spcPct val="0"/>
              </a:spcAft>
            </a:pPr>
            <a:r>
              <a:rPr lang="en-US" sz="2400" dirty="0" smtClean="0"/>
              <a:t> </a:t>
            </a:r>
            <a:endParaRPr lang="en-US" altLang="hi-IN" sz="2400" dirty="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dirty="0" smtClean="0">
              <a:solidFill>
                <a:schemeClr val="tx1"/>
              </a:solidFill>
              <a:latin typeface="Arial" panose="020B0604020202020204" pitchFamily="34" charset="0"/>
            </a:endParaRPr>
          </a:p>
          <a:p>
            <a:pPr lvl="0" eaLnBrk="0" fontAlgn="base" hangingPunct="0">
              <a:spcBef>
                <a:spcPct val="0"/>
              </a:spcBef>
              <a:spcAft>
                <a:spcPct val="0"/>
              </a:spcAft>
            </a:pPr>
            <a:endParaRPr lang="en-GB" altLang="hi-IN" sz="2400" dirty="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14</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smtClean="0"/>
              <a:t>Statistics – Motor (SIEMENS)</a:t>
            </a:r>
            <a:endParaRPr lang="hi-IN" dirty="0"/>
          </a:p>
        </p:txBody>
      </p:sp>
      <p:pic>
        <p:nvPicPr>
          <p:cNvPr id="9" name="Picture 8"/>
          <p:cNvPicPr/>
          <p:nvPr/>
        </p:nvPicPr>
        <p:blipFill>
          <a:blip r:embed="rId2"/>
          <a:stretch>
            <a:fillRect/>
          </a:stretch>
        </p:blipFill>
        <p:spPr>
          <a:xfrm>
            <a:off x="2181646" y="2433721"/>
            <a:ext cx="4991100" cy="1666875"/>
          </a:xfrm>
          <a:prstGeom prst="rect">
            <a:avLst/>
          </a:prstGeom>
        </p:spPr>
      </p:pic>
    </p:spTree>
    <p:extLst>
      <p:ext uri="{BB962C8B-B14F-4D97-AF65-F5344CB8AC3E}">
        <p14:creationId xmlns:p14="http://schemas.microsoft.com/office/powerpoint/2010/main" val="130873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eaLnBrk="0" fontAlgn="base" hangingPunct="0">
              <a:spcBef>
                <a:spcPct val="0"/>
              </a:spcBef>
              <a:spcAft>
                <a:spcPct val="0"/>
              </a:spcAft>
            </a:pPr>
            <a:r>
              <a:rPr lang="en-US" sz="2400" dirty="0" smtClean="0"/>
              <a:t> </a:t>
            </a:r>
            <a:endParaRPr lang="en-US" altLang="hi-IN" sz="2400" dirty="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dirty="0" smtClean="0">
              <a:solidFill>
                <a:schemeClr val="tx1"/>
              </a:solidFill>
              <a:latin typeface="Arial" panose="020B0604020202020204" pitchFamily="34" charset="0"/>
            </a:endParaRPr>
          </a:p>
          <a:p>
            <a:pPr lvl="0" eaLnBrk="0" fontAlgn="base" hangingPunct="0">
              <a:spcBef>
                <a:spcPct val="0"/>
              </a:spcBef>
              <a:spcAft>
                <a:spcPct val="0"/>
              </a:spcAft>
            </a:pPr>
            <a:endParaRPr lang="en-GB" altLang="hi-IN" sz="2400" dirty="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15</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smtClean="0"/>
              <a:t>Event Handling(SEL)</a:t>
            </a:r>
            <a:endParaRPr lang="hi-IN" dirty="0"/>
          </a:p>
        </p:txBody>
      </p:sp>
      <p:pic>
        <p:nvPicPr>
          <p:cNvPr id="9" name="Picture 8"/>
          <p:cNvPicPr/>
          <p:nvPr/>
        </p:nvPicPr>
        <p:blipFill>
          <a:blip r:embed="rId2"/>
          <a:stretch>
            <a:fillRect/>
          </a:stretch>
        </p:blipFill>
        <p:spPr>
          <a:xfrm>
            <a:off x="336392" y="1720736"/>
            <a:ext cx="3677258" cy="2071969"/>
          </a:xfrm>
          <a:prstGeom prst="rect">
            <a:avLst/>
          </a:prstGeom>
        </p:spPr>
      </p:pic>
      <p:pic>
        <p:nvPicPr>
          <p:cNvPr id="10" name="Picture 9"/>
          <p:cNvPicPr/>
          <p:nvPr/>
        </p:nvPicPr>
        <p:blipFill>
          <a:blip r:embed="rId3"/>
          <a:stretch>
            <a:fillRect/>
          </a:stretch>
        </p:blipFill>
        <p:spPr>
          <a:xfrm>
            <a:off x="4099323" y="1720736"/>
            <a:ext cx="4631983" cy="2071969"/>
          </a:xfrm>
          <a:prstGeom prst="rect">
            <a:avLst/>
          </a:prstGeom>
        </p:spPr>
      </p:pic>
      <p:pic>
        <p:nvPicPr>
          <p:cNvPr id="12" name="Picture 11"/>
          <p:cNvPicPr/>
          <p:nvPr/>
        </p:nvPicPr>
        <p:blipFill>
          <a:blip r:embed="rId4"/>
          <a:stretch>
            <a:fillRect/>
          </a:stretch>
        </p:blipFill>
        <p:spPr>
          <a:xfrm>
            <a:off x="336393" y="3792704"/>
            <a:ext cx="5967303" cy="2616187"/>
          </a:xfrm>
          <a:prstGeom prst="rect">
            <a:avLst/>
          </a:prstGeom>
        </p:spPr>
      </p:pic>
    </p:spTree>
    <p:extLst>
      <p:ext uri="{BB962C8B-B14F-4D97-AF65-F5344CB8AC3E}">
        <p14:creationId xmlns:p14="http://schemas.microsoft.com/office/powerpoint/2010/main" val="196836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eaLnBrk="0" fontAlgn="base" hangingPunct="0">
              <a:spcBef>
                <a:spcPct val="0"/>
              </a:spcBef>
              <a:spcAft>
                <a:spcPct val="0"/>
              </a:spcAft>
            </a:pPr>
            <a:r>
              <a:rPr lang="en-GB" sz="1600" dirty="0"/>
              <a:t>The SPM has built-in test diagnostics to indicate that the relay is operating properly prior to start-up. The SPM also contains a test mode, which includes the following tests:</a:t>
            </a:r>
            <a:endParaRPr lang="en-US" sz="1600" dirty="0"/>
          </a:p>
          <a:p>
            <a:pPr marL="540000" lvl="4" indent="0">
              <a:buNone/>
            </a:pPr>
            <a:r>
              <a:rPr lang="en-GB" sz="1600" dirty="0"/>
              <a:t>• Trip relay contacts</a:t>
            </a:r>
            <a:endParaRPr lang="en-US" sz="1600" dirty="0"/>
          </a:p>
          <a:p>
            <a:pPr marL="540000" lvl="4" indent="0">
              <a:buNone/>
            </a:pPr>
            <a:r>
              <a:rPr lang="en-GB" sz="1600" dirty="0"/>
              <a:t>• System test</a:t>
            </a:r>
            <a:endParaRPr lang="en-US" sz="1600" dirty="0"/>
          </a:p>
          <a:p>
            <a:pPr marL="540000" lvl="4" indent="0">
              <a:buNone/>
            </a:pPr>
            <a:r>
              <a:rPr lang="en-GB" sz="1600" dirty="0"/>
              <a:t>• Squirrel cage protection test</a:t>
            </a:r>
            <a:endParaRPr lang="en-US" sz="1600" dirty="0"/>
          </a:p>
          <a:p>
            <a:pPr marL="540000" lvl="4" indent="0">
              <a:buNone/>
            </a:pPr>
            <a:r>
              <a:rPr lang="en-GB" sz="1600" dirty="0"/>
              <a:t>• Synchronization</a:t>
            </a:r>
            <a:endParaRPr lang="en-US" sz="1600" dirty="0"/>
          </a:p>
          <a:p>
            <a:pPr marL="540000" lvl="4" indent="0">
              <a:buNone/>
            </a:pPr>
            <a:r>
              <a:rPr lang="en-GB" sz="1600" dirty="0"/>
              <a:t>• Power factor test </a:t>
            </a:r>
            <a:endParaRPr lang="en-GB" sz="1600" dirty="0" smtClean="0"/>
          </a:p>
          <a:p>
            <a:pPr marL="540000" lvl="4" indent="0">
              <a:buNone/>
            </a:pPr>
            <a:endParaRPr lang="en-US" sz="1600" dirty="0"/>
          </a:p>
          <a:p>
            <a:r>
              <a:rPr lang="en-GB" sz="1600" dirty="0"/>
              <a:t>The system test performs a complete check of the internal memory, input-output devices and other system functions.</a:t>
            </a:r>
            <a:endParaRPr lang="en-US" sz="1600" dirty="0"/>
          </a:p>
          <a:p>
            <a:pPr lvl="0" eaLnBrk="0" fontAlgn="base" hangingPunct="0">
              <a:spcBef>
                <a:spcPct val="0"/>
              </a:spcBef>
              <a:spcAft>
                <a:spcPct val="0"/>
              </a:spcAft>
            </a:pPr>
            <a:endParaRPr lang="en-GB" altLang="hi-IN" sz="2400" dirty="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16</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smtClean="0"/>
              <a:t>Self Test and Troubleshooting – Synchronous Motor (GE)</a:t>
            </a:r>
            <a:endParaRPr lang="hi-IN" dirty="0"/>
          </a:p>
        </p:txBody>
      </p:sp>
    </p:spTree>
    <p:extLst>
      <p:ext uri="{BB962C8B-B14F-4D97-AF65-F5344CB8AC3E}">
        <p14:creationId xmlns:p14="http://schemas.microsoft.com/office/powerpoint/2010/main" val="81604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eaLnBrk="0" fontAlgn="base" hangingPunct="0">
              <a:spcBef>
                <a:spcPct val="0"/>
              </a:spcBef>
              <a:spcAft>
                <a:spcPct val="0"/>
              </a:spcAft>
            </a:pPr>
            <a:endParaRPr lang="en-GB" altLang="hi-IN" sz="2400" dirty="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17</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smtClean="0"/>
              <a:t>Self Test and Troubleshooting – Relay Self </a:t>
            </a:r>
            <a:r>
              <a:rPr lang="en-US" dirty="0"/>
              <a:t>T</a:t>
            </a:r>
            <a:r>
              <a:rPr lang="en-US" dirty="0" smtClean="0"/>
              <a:t>est(GE)</a:t>
            </a:r>
            <a:endParaRPr lang="hi-IN" dirty="0"/>
          </a:p>
        </p:txBody>
      </p:sp>
      <p:pic>
        <p:nvPicPr>
          <p:cNvPr id="8" name="Picture 7"/>
          <p:cNvPicPr/>
          <p:nvPr/>
        </p:nvPicPr>
        <p:blipFill>
          <a:blip r:embed="rId2"/>
          <a:stretch>
            <a:fillRect/>
          </a:stretch>
        </p:blipFill>
        <p:spPr>
          <a:xfrm>
            <a:off x="336391" y="1720736"/>
            <a:ext cx="3629549" cy="4175239"/>
          </a:xfrm>
          <a:prstGeom prst="rect">
            <a:avLst/>
          </a:prstGeom>
        </p:spPr>
      </p:pic>
      <p:pic>
        <p:nvPicPr>
          <p:cNvPr id="9" name="Picture 8"/>
          <p:cNvPicPr/>
          <p:nvPr/>
        </p:nvPicPr>
        <p:blipFill>
          <a:blip r:embed="rId3"/>
          <a:stretch>
            <a:fillRect/>
          </a:stretch>
        </p:blipFill>
        <p:spPr>
          <a:xfrm>
            <a:off x="4029834" y="1720736"/>
            <a:ext cx="4652920" cy="2859356"/>
          </a:xfrm>
          <a:prstGeom prst="rect">
            <a:avLst/>
          </a:prstGeom>
        </p:spPr>
      </p:pic>
      <p:pic>
        <p:nvPicPr>
          <p:cNvPr id="10" name="Picture 9"/>
          <p:cNvPicPr/>
          <p:nvPr/>
        </p:nvPicPr>
        <p:blipFill>
          <a:blip r:embed="rId4"/>
          <a:stretch>
            <a:fillRect/>
          </a:stretch>
        </p:blipFill>
        <p:spPr>
          <a:xfrm>
            <a:off x="4241069" y="4600575"/>
            <a:ext cx="4076700" cy="1295400"/>
          </a:xfrm>
          <a:prstGeom prst="rect">
            <a:avLst/>
          </a:prstGeom>
        </p:spPr>
      </p:pic>
    </p:spTree>
    <p:extLst>
      <p:ext uri="{BB962C8B-B14F-4D97-AF65-F5344CB8AC3E}">
        <p14:creationId xmlns:p14="http://schemas.microsoft.com/office/powerpoint/2010/main" val="239454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eaLnBrk="0" fontAlgn="base" hangingPunct="0">
              <a:spcBef>
                <a:spcPct val="0"/>
              </a:spcBef>
              <a:spcAft>
                <a:spcPct val="0"/>
              </a:spcAft>
            </a:pPr>
            <a:endParaRPr lang="en-GB" altLang="hi-IN" sz="2400" dirty="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18</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smtClean="0"/>
              <a:t>Self Test and Troubleshooting – Relay Self </a:t>
            </a:r>
            <a:r>
              <a:rPr lang="en-US" dirty="0"/>
              <a:t>T</a:t>
            </a:r>
            <a:r>
              <a:rPr lang="en-US" dirty="0" smtClean="0"/>
              <a:t>est(SEL)           </a:t>
            </a:r>
            <a:endParaRPr lang="hi-IN" dirty="0"/>
          </a:p>
        </p:txBody>
      </p:sp>
      <p:pic>
        <p:nvPicPr>
          <p:cNvPr id="13" name="Picture 12"/>
          <p:cNvPicPr/>
          <p:nvPr/>
        </p:nvPicPr>
        <p:blipFill>
          <a:blip r:embed="rId2"/>
          <a:stretch>
            <a:fillRect/>
          </a:stretch>
        </p:blipFill>
        <p:spPr>
          <a:xfrm>
            <a:off x="336392" y="1720736"/>
            <a:ext cx="3604547" cy="4351050"/>
          </a:xfrm>
          <a:prstGeom prst="rect">
            <a:avLst/>
          </a:prstGeom>
        </p:spPr>
      </p:pic>
    </p:spTree>
    <p:extLst>
      <p:ext uri="{BB962C8B-B14F-4D97-AF65-F5344CB8AC3E}">
        <p14:creationId xmlns:p14="http://schemas.microsoft.com/office/powerpoint/2010/main" val="206059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eaLnBrk="0" fontAlgn="base" hangingPunct="0">
              <a:spcBef>
                <a:spcPct val="0"/>
              </a:spcBef>
              <a:spcAft>
                <a:spcPct val="0"/>
              </a:spcAft>
            </a:pPr>
            <a:endParaRPr lang="en-GB" altLang="hi-IN" sz="2400" dirty="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19</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smtClean="0"/>
              <a:t>Self Test and Troubleshooting – Relay Troubleshooting (SEL)           </a:t>
            </a:r>
            <a:endParaRPr lang="hi-IN" dirty="0"/>
          </a:p>
        </p:txBody>
      </p:sp>
      <p:pic>
        <p:nvPicPr>
          <p:cNvPr id="9" name="Picture 8"/>
          <p:cNvPicPr/>
          <p:nvPr/>
        </p:nvPicPr>
        <p:blipFill>
          <a:blip r:embed="rId2"/>
          <a:stretch>
            <a:fillRect/>
          </a:stretch>
        </p:blipFill>
        <p:spPr>
          <a:xfrm>
            <a:off x="336393" y="1681162"/>
            <a:ext cx="4130412" cy="4390624"/>
          </a:xfrm>
          <a:prstGeom prst="rect">
            <a:avLst/>
          </a:prstGeom>
        </p:spPr>
      </p:pic>
      <p:pic>
        <p:nvPicPr>
          <p:cNvPr id="10" name="Picture 9"/>
          <p:cNvPicPr/>
          <p:nvPr/>
        </p:nvPicPr>
        <p:blipFill>
          <a:blip r:embed="rId3"/>
          <a:stretch>
            <a:fillRect/>
          </a:stretch>
        </p:blipFill>
        <p:spPr>
          <a:xfrm>
            <a:off x="4482988" y="1729714"/>
            <a:ext cx="4235610" cy="4290760"/>
          </a:xfrm>
          <a:prstGeom prst="rect">
            <a:avLst/>
          </a:prstGeom>
        </p:spPr>
      </p:pic>
    </p:spTree>
    <p:extLst>
      <p:ext uri="{BB962C8B-B14F-4D97-AF65-F5344CB8AC3E}">
        <p14:creationId xmlns:p14="http://schemas.microsoft.com/office/powerpoint/2010/main" val="253772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SWOT Analysis</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2</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a:t> </a:t>
            </a:r>
            <a:endParaRPr lang="hi-IN" dirty="0"/>
          </a:p>
        </p:txBody>
      </p:sp>
      <p:graphicFrame>
        <p:nvGraphicFramePr>
          <p:cNvPr id="8" name="Table 7"/>
          <p:cNvGraphicFramePr>
            <a:graphicFrameLocks noGrp="1"/>
          </p:cNvGraphicFramePr>
          <p:nvPr>
            <p:extLst/>
          </p:nvPr>
        </p:nvGraphicFramePr>
        <p:xfrm>
          <a:off x="466726" y="1774293"/>
          <a:ext cx="8122380" cy="1955209"/>
        </p:xfrm>
        <a:graphic>
          <a:graphicData uri="http://schemas.openxmlformats.org/drawingml/2006/table">
            <a:tbl>
              <a:tblPr firstRow="1" bandRow="1">
                <a:tableStyleId>{5C22544A-7EE6-4342-B048-85BDC9FD1C3A}</a:tableStyleId>
              </a:tblPr>
              <a:tblGrid>
                <a:gridCol w="2030595"/>
                <a:gridCol w="2030595"/>
                <a:gridCol w="2030595"/>
                <a:gridCol w="2030595"/>
              </a:tblGrid>
              <a:tr h="492169">
                <a:tc>
                  <a:txBody>
                    <a:bodyPr/>
                    <a:lstStyle/>
                    <a:p>
                      <a:r>
                        <a:rPr lang="en-US" dirty="0" smtClean="0"/>
                        <a:t>ABB</a:t>
                      </a:r>
                      <a:endParaRPr lang="hi-IN" dirty="0"/>
                    </a:p>
                  </a:txBody>
                  <a:tcPr/>
                </a:tc>
                <a:tc>
                  <a:txBody>
                    <a:bodyPr/>
                    <a:lstStyle/>
                    <a:p>
                      <a:r>
                        <a:rPr lang="en-US" dirty="0" smtClean="0"/>
                        <a:t>GE</a:t>
                      </a:r>
                      <a:endParaRPr lang="hi-IN" dirty="0"/>
                    </a:p>
                  </a:txBody>
                  <a:tcPr/>
                </a:tc>
                <a:tc>
                  <a:txBody>
                    <a:bodyPr/>
                    <a:lstStyle/>
                    <a:p>
                      <a:r>
                        <a:rPr lang="en-US" dirty="0" smtClean="0"/>
                        <a:t>SEL</a:t>
                      </a:r>
                      <a:endParaRPr lang="hi-IN" dirty="0"/>
                    </a:p>
                  </a:txBody>
                  <a:tcPr/>
                </a:tc>
                <a:tc>
                  <a:txBody>
                    <a:bodyPr/>
                    <a:lstStyle/>
                    <a:p>
                      <a:r>
                        <a:rPr lang="en-US" dirty="0" smtClean="0"/>
                        <a:t>SIEMENS</a:t>
                      </a:r>
                      <a:endParaRPr lang="hi-IN" dirty="0"/>
                    </a:p>
                  </a:txBody>
                  <a:tcPr/>
                </a:tc>
              </a:tr>
              <a:tr h="1305102">
                <a:tc>
                  <a:txBody>
                    <a:bodyPr/>
                    <a:lstStyle/>
                    <a:p>
                      <a:pPr marL="285750" indent="-285750">
                        <a:buFont typeface="Arial" panose="020B0604020202020204" pitchFamily="34" charset="0"/>
                        <a:buChar char="•"/>
                      </a:pPr>
                      <a:r>
                        <a:rPr lang="en-US" dirty="0" smtClean="0"/>
                        <a:t>RI – RD curves</a:t>
                      </a:r>
                    </a:p>
                    <a:p>
                      <a:pPr marL="285750" indent="-285750">
                        <a:buFont typeface="Arial" panose="020B0604020202020204" pitchFamily="34" charset="0"/>
                        <a:buChar char="•"/>
                      </a:pPr>
                      <a:r>
                        <a:rPr lang="en-US" dirty="0" smtClean="0"/>
                        <a:t>Programmable curves</a:t>
                      </a:r>
                      <a:endParaRPr lang="hi-IN" dirty="0"/>
                    </a:p>
                  </a:txBody>
                  <a:tcPr/>
                </a:tc>
                <a:tc>
                  <a:txBody>
                    <a:bodyPr/>
                    <a:lstStyle/>
                    <a:p>
                      <a:pPr marL="285750" indent="-285750">
                        <a:buFont typeface="Arial" panose="020B0604020202020204" pitchFamily="34" charset="0"/>
                        <a:buChar char="•"/>
                      </a:pPr>
                      <a:r>
                        <a:rPr lang="en-US" dirty="0" smtClean="0"/>
                        <a:t>IAC curves</a:t>
                      </a:r>
                    </a:p>
                    <a:p>
                      <a:pPr marL="285750" indent="-285750">
                        <a:buFont typeface="Arial" panose="020B0604020202020204" pitchFamily="34" charset="0"/>
                        <a:buChar char="•"/>
                      </a:pPr>
                      <a:r>
                        <a:rPr lang="en-US" dirty="0" smtClean="0"/>
                        <a:t>I2t and I4t</a:t>
                      </a:r>
                    </a:p>
                    <a:p>
                      <a:pPr marL="285750" indent="-285750">
                        <a:buFont typeface="Arial" panose="020B0604020202020204" pitchFamily="34" charset="0"/>
                        <a:buChar char="•"/>
                      </a:pPr>
                      <a:r>
                        <a:rPr lang="en-US" dirty="0" smtClean="0"/>
                        <a:t>Flexi curves -4 nos. </a:t>
                      </a:r>
                    </a:p>
                    <a:p>
                      <a:endParaRPr lang="hi-IN" dirty="0"/>
                    </a:p>
                  </a:txBody>
                  <a:tcPr/>
                </a:tc>
                <a:tc>
                  <a:txBody>
                    <a:bodyPr/>
                    <a:lstStyle/>
                    <a:p>
                      <a:r>
                        <a:rPr lang="en-US" dirty="0" smtClean="0"/>
                        <a:t>-</a:t>
                      </a:r>
                      <a:endParaRPr lang="hi-IN" dirty="0"/>
                    </a:p>
                  </a:txBody>
                  <a:tcPr/>
                </a:tc>
                <a:tc>
                  <a:txBody>
                    <a:bodyPr/>
                    <a:lstStyle/>
                    <a:p>
                      <a:r>
                        <a:rPr lang="en-US" dirty="0" smtClean="0"/>
                        <a:t>-</a:t>
                      </a:r>
                      <a:endParaRPr lang="hi-IN" dirty="0"/>
                    </a:p>
                  </a:txBody>
                  <a:tcPr/>
                </a:tc>
              </a:tr>
            </a:tbl>
          </a:graphicData>
        </a:graphic>
      </p:graphicFrame>
      <p:sp>
        <p:nvSpPr>
          <p:cNvPr id="9" name="Text Placeholder 8"/>
          <p:cNvSpPr>
            <a:spLocks noGrp="1"/>
          </p:cNvSpPr>
          <p:nvPr>
            <p:ph type="body" sz="quarter" idx="13"/>
          </p:nvPr>
        </p:nvSpPr>
        <p:spPr/>
        <p:txBody>
          <a:bodyPr/>
          <a:lstStyle/>
          <a:p>
            <a:endParaRPr lang="hi-IN"/>
          </a:p>
        </p:txBody>
      </p:sp>
      <p:graphicFrame>
        <p:nvGraphicFramePr>
          <p:cNvPr id="10" name="Table 9"/>
          <p:cNvGraphicFramePr>
            <a:graphicFrameLocks noGrp="1"/>
          </p:cNvGraphicFramePr>
          <p:nvPr>
            <p:extLst>
              <p:ext uri="{D42A27DB-BD31-4B8C-83A1-F6EECF244321}">
                <p14:modId xmlns:p14="http://schemas.microsoft.com/office/powerpoint/2010/main" val="2090198626"/>
              </p:ext>
            </p:extLst>
          </p:nvPr>
        </p:nvGraphicFramePr>
        <p:xfrm>
          <a:off x="336392" y="1713064"/>
          <a:ext cx="8403006" cy="4341542"/>
        </p:xfrm>
        <a:graphic>
          <a:graphicData uri="http://schemas.openxmlformats.org/drawingml/2006/table">
            <a:tbl>
              <a:tblPr firstRow="1" bandRow="1">
                <a:tableStyleId>{5C22544A-7EE6-4342-B048-85BDC9FD1C3A}</a:tableStyleId>
              </a:tblPr>
              <a:tblGrid>
                <a:gridCol w="4110372"/>
                <a:gridCol w="4292634"/>
              </a:tblGrid>
              <a:tr h="1902755">
                <a:tc>
                  <a:txBody>
                    <a:bodyPr/>
                    <a:lstStyle/>
                    <a:p>
                      <a:pPr marL="0" algn="ctr" defTabSz="914400" rtl="0" eaLnBrk="1" latinLnBrk="0" hangingPunct="1"/>
                      <a:r>
                        <a:rPr lang="en-US" sz="1800" kern="1200" dirty="0" smtClean="0">
                          <a:solidFill>
                            <a:schemeClr val="dk1"/>
                          </a:solidFill>
                          <a:latin typeface="+mn-lt"/>
                          <a:ea typeface="+mn-ea"/>
                          <a:cs typeface="+mn-cs"/>
                        </a:rPr>
                        <a:t>Strength</a:t>
                      </a:r>
                    </a:p>
                    <a:p>
                      <a:pPr marL="285750" indent="-285750" algn="l" defTabSz="914400" rtl="0" eaLnBrk="1" latinLnBrk="0" hangingPunct="1">
                        <a:buFont typeface="Arial" panose="020B0604020202020204" pitchFamily="34" charset="0"/>
                        <a:buChar char="•"/>
                      </a:pPr>
                      <a:r>
                        <a:rPr lang="en-US" sz="1200" b="0" kern="1200" baseline="0" dirty="0" smtClean="0">
                          <a:solidFill>
                            <a:schemeClr val="bg2"/>
                          </a:solidFill>
                          <a:latin typeface="+mn-lt"/>
                          <a:ea typeface="+mn-ea"/>
                          <a:cs typeface="+mn-cs"/>
                        </a:rPr>
                        <a:t>Over Current (Inverse time curves)</a:t>
                      </a:r>
                    </a:p>
                    <a:p>
                      <a:pPr marL="285750" indent="-285750" algn="l" defTabSz="914400" rtl="0" eaLnBrk="1" latinLnBrk="0" hangingPunct="1">
                        <a:buFont typeface="Arial" panose="020B0604020202020204" pitchFamily="34" charset="0"/>
                        <a:buChar char="•"/>
                      </a:pPr>
                      <a:r>
                        <a:rPr lang="en-US" sz="1200" b="0" kern="1200" baseline="0" dirty="0" smtClean="0">
                          <a:solidFill>
                            <a:schemeClr val="bg2"/>
                          </a:solidFill>
                          <a:latin typeface="+mn-lt"/>
                          <a:ea typeface="+mn-ea"/>
                          <a:cs typeface="+mn-cs"/>
                        </a:rPr>
                        <a:t>Differential Protection (DC restrain)</a:t>
                      </a:r>
                    </a:p>
                    <a:p>
                      <a:pPr marL="285750" indent="-285750" algn="l" defTabSz="914400" rtl="0" eaLnBrk="1" latinLnBrk="0" hangingPunct="1">
                        <a:buFont typeface="Arial" panose="020B0604020202020204" pitchFamily="34" charset="0"/>
                        <a:buChar char="•"/>
                      </a:pPr>
                      <a:r>
                        <a:rPr lang="en-US" sz="1200" b="0" kern="1200" baseline="0" dirty="0" smtClean="0">
                          <a:solidFill>
                            <a:schemeClr val="bg2"/>
                          </a:solidFill>
                          <a:latin typeface="+mn-lt"/>
                          <a:ea typeface="+mn-ea"/>
                          <a:cs typeface="+mn-cs"/>
                        </a:rPr>
                        <a:t>Thermal Overload (ambient temperature)</a:t>
                      </a:r>
                    </a:p>
                    <a:p>
                      <a:pPr marL="285750" indent="-285750" algn="l" defTabSz="914400" rtl="0" eaLnBrk="1" latinLnBrk="0" hangingPunct="1">
                        <a:buFont typeface="Arial" panose="020B0604020202020204" pitchFamily="34" charset="0"/>
                        <a:buChar char="•"/>
                      </a:pPr>
                      <a:r>
                        <a:rPr lang="en-US" sz="1200" b="0" kern="1200" baseline="0" dirty="0" smtClean="0">
                          <a:solidFill>
                            <a:schemeClr val="bg2"/>
                          </a:solidFill>
                          <a:latin typeface="+mn-lt"/>
                          <a:ea typeface="+mn-ea"/>
                          <a:cs typeface="+mn-cs"/>
                        </a:rPr>
                        <a:t>Load Profile Recording (click of the real clock)</a:t>
                      </a:r>
                    </a:p>
                    <a:p>
                      <a:pPr marL="742950" lvl="1" indent="-285750" algn="l" defTabSz="914400" rtl="0" eaLnBrk="1" latinLnBrk="0" hangingPunct="1">
                        <a:buFont typeface="Arial" panose="020B0604020202020204" pitchFamily="34" charset="0"/>
                        <a:buChar char="•"/>
                      </a:pPr>
                      <a:endParaRPr lang="en-US" sz="1200" b="0" kern="1200" baseline="0" dirty="0" smtClean="0">
                        <a:solidFill>
                          <a:schemeClr val="bg2"/>
                        </a:solidFill>
                        <a:latin typeface="+mn-lt"/>
                        <a:ea typeface="+mn-ea"/>
                        <a:cs typeface="+mn-cs"/>
                      </a:endParaRPr>
                    </a:p>
                    <a:p>
                      <a:pPr marL="285750" indent="-285750" algn="l" defTabSz="914400" rtl="0" eaLnBrk="1" latinLnBrk="0" hangingPunct="1">
                        <a:buFont typeface="Arial" panose="020B0604020202020204" pitchFamily="34" charset="0"/>
                        <a:buChar char="•"/>
                      </a:pPr>
                      <a:endParaRPr lang="hi-IN" sz="1200" b="0" kern="1200" baseline="0" dirty="0">
                        <a:solidFill>
                          <a:schemeClr val="bg2"/>
                        </a:solidFill>
                        <a:latin typeface="+mn-lt"/>
                        <a:ea typeface="+mn-ea"/>
                        <a:cs typeface="+mn-cs"/>
                      </a:endParaRPr>
                    </a:p>
                  </a:txBody>
                  <a:tcPr>
                    <a:solidFill>
                      <a:schemeClr val="tx2">
                        <a:lumMod val="20000"/>
                        <a:lumOff val="80000"/>
                      </a:schemeClr>
                    </a:solidFill>
                  </a:tcPr>
                </a:tc>
                <a:tc>
                  <a:txBody>
                    <a:bodyPr/>
                    <a:lstStyle/>
                    <a:p>
                      <a:pPr marL="0" algn="ctr" defTabSz="914400" rtl="0" eaLnBrk="1" latinLnBrk="0" hangingPunct="1"/>
                      <a:r>
                        <a:rPr lang="en-US" sz="1800" b="1" kern="1200" dirty="0" smtClean="0">
                          <a:solidFill>
                            <a:schemeClr val="dk1"/>
                          </a:solidFill>
                          <a:latin typeface="+mn-lt"/>
                          <a:ea typeface="+mn-ea"/>
                          <a:cs typeface="+mn-cs"/>
                        </a:rPr>
                        <a:t>Weakness</a:t>
                      </a:r>
                    </a:p>
                    <a:p>
                      <a:pPr marL="285750" lvl="0" indent="-285750" algn="l" defTabSz="914400" rtl="0" eaLnBrk="1" latinLnBrk="0" hangingPunct="1">
                        <a:buFont typeface="Arial" panose="020B0604020202020204" pitchFamily="34" charset="0"/>
                        <a:buChar char="•"/>
                      </a:pPr>
                      <a:r>
                        <a:rPr lang="en-US" sz="1200" b="0" kern="1200" baseline="0" dirty="0" smtClean="0">
                          <a:solidFill>
                            <a:schemeClr val="bg2"/>
                          </a:solidFill>
                          <a:latin typeface="+mn-lt"/>
                          <a:ea typeface="+mn-ea"/>
                          <a:cs typeface="+mn-cs"/>
                        </a:rPr>
                        <a:t>Differential Protection </a:t>
                      </a:r>
                    </a:p>
                    <a:p>
                      <a:pPr marL="285750" lvl="0" indent="-285750" algn="l" defTabSz="914400" rtl="0" eaLnBrk="1" latinLnBrk="0" hangingPunct="1">
                        <a:buFont typeface="Arial" panose="020B0604020202020204" pitchFamily="34" charset="0"/>
                        <a:buChar char="•"/>
                      </a:pPr>
                      <a:r>
                        <a:rPr lang="en-US" sz="1200" b="0" kern="1200" baseline="0" dirty="0" smtClean="0">
                          <a:solidFill>
                            <a:schemeClr val="bg2"/>
                          </a:solidFill>
                          <a:latin typeface="+mn-lt"/>
                          <a:ea typeface="+mn-ea"/>
                          <a:cs typeface="+mn-cs"/>
                        </a:rPr>
                        <a:t>Thermal Overload</a:t>
                      </a:r>
                    </a:p>
                    <a:p>
                      <a:pPr marL="285750" lvl="0" indent="-285750" algn="l" defTabSz="914400" rtl="0" eaLnBrk="1" latinLnBrk="0" hangingPunct="1">
                        <a:buFont typeface="Arial" panose="020B0604020202020204" pitchFamily="34" charset="0"/>
                        <a:buChar char="•"/>
                      </a:pPr>
                      <a:r>
                        <a:rPr lang="en-US" sz="1200" b="0" kern="1200" baseline="0" dirty="0" smtClean="0">
                          <a:solidFill>
                            <a:schemeClr val="bg2"/>
                          </a:solidFill>
                          <a:latin typeface="+mn-lt"/>
                          <a:ea typeface="+mn-ea"/>
                          <a:cs typeface="+mn-cs"/>
                        </a:rPr>
                        <a:t>Flexi Curve (GE)</a:t>
                      </a:r>
                    </a:p>
                    <a:p>
                      <a:pPr marL="285750" lvl="0" indent="-285750" algn="l" defTabSz="914400" rtl="0" eaLnBrk="1" latinLnBrk="0" hangingPunct="1">
                        <a:buFont typeface="Arial" panose="020B0604020202020204" pitchFamily="34" charset="0"/>
                        <a:buChar char="•"/>
                      </a:pPr>
                      <a:r>
                        <a:rPr lang="en-US" sz="1200" b="0" kern="1200" baseline="0" dirty="0" smtClean="0">
                          <a:solidFill>
                            <a:schemeClr val="bg2"/>
                          </a:solidFill>
                          <a:latin typeface="+mn-lt"/>
                          <a:ea typeface="+mn-ea"/>
                          <a:cs typeface="+mn-cs"/>
                        </a:rPr>
                        <a:t>Flexible Protection (SIEMENS)</a:t>
                      </a:r>
                    </a:p>
                    <a:p>
                      <a:pPr marL="285750" lvl="0" indent="-285750" algn="l" defTabSz="914400" rtl="0" eaLnBrk="1" latinLnBrk="0" hangingPunct="1">
                        <a:buFont typeface="Arial" panose="020B0604020202020204" pitchFamily="34" charset="0"/>
                        <a:buChar char="•"/>
                      </a:pPr>
                      <a:r>
                        <a:rPr lang="en-US" sz="1200" b="0" kern="1200" baseline="0" dirty="0" smtClean="0">
                          <a:solidFill>
                            <a:schemeClr val="bg2"/>
                          </a:solidFill>
                          <a:latin typeface="+mn-lt"/>
                          <a:ea typeface="+mn-ea"/>
                          <a:cs typeface="+mn-cs"/>
                        </a:rPr>
                        <a:t>Application Coverage – Intermittent load application note (SEL)</a:t>
                      </a:r>
                      <a:endParaRPr lang="en-US" sz="1200" b="0" kern="1200" baseline="0" dirty="0">
                        <a:solidFill>
                          <a:schemeClr val="bg2"/>
                        </a:solidFill>
                        <a:latin typeface="+mn-lt"/>
                        <a:ea typeface="+mn-ea"/>
                        <a:cs typeface="+mn-cs"/>
                      </a:endParaRPr>
                    </a:p>
                  </a:txBody>
                  <a:tcPr>
                    <a:solidFill>
                      <a:schemeClr val="tx2">
                        <a:lumMod val="20000"/>
                        <a:lumOff val="80000"/>
                      </a:schemeClr>
                    </a:solidFill>
                  </a:tcPr>
                </a:tc>
              </a:tr>
              <a:tr h="2438787">
                <a:tc>
                  <a:txBody>
                    <a:bodyPr/>
                    <a:lstStyle/>
                    <a:p>
                      <a:pPr marL="0" algn="ctr" defTabSz="914400" rtl="0" eaLnBrk="1" latinLnBrk="0" hangingPunct="1"/>
                      <a:r>
                        <a:rPr lang="en-US" sz="1800" b="1" kern="1200" dirty="0" smtClean="0">
                          <a:solidFill>
                            <a:schemeClr val="dk1"/>
                          </a:solidFill>
                          <a:latin typeface="+mn-lt"/>
                          <a:ea typeface="+mn-ea"/>
                          <a:cs typeface="+mn-cs"/>
                        </a:rPr>
                        <a:t>Opportunities</a:t>
                      </a:r>
                    </a:p>
                    <a:p>
                      <a:pPr marL="285750" lvl="0" indent="-285750" algn="l" defTabSz="914400" rtl="0" eaLnBrk="1" latinLnBrk="0" hangingPunct="1">
                        <a:buFont typeface="Arial" panose="020B0604020202020204" pitchFamily="34" charset="0"/>
                        <a:buChar char="•"/>
                      </a:pPr>
                      <a:r>
                        <a:rPr lang="en-US" sz="1150" kern="1200" baseline="0" dirty="0" smtClean="0">
                          <a:solidFill>
                            <a:schemeClr val="bg2"/>
                          </a:solidFill>
                          <a:latin typeface="+mn-lt"/>
                          <a:ea typeface="+mn-ea"/>
                          <a:cs typeface="+mn-cs"/>
                        </a:rPr>
                        <a:t>Variable Frequency Drive Protection as Unit (SEL,GE )</a:t>
                      </a:r>
                    </a:p>
                    <a:p>
                      <a:pPr marL="285750" lvl="0" indent="-285750" algn="l" defTabSz="914400" rtl="0" eaLnBrk="1" latinLnBrk="0" hangingPunct="1">
                        <a:buFont typeface="Arial" panose="020B0604020202020204" pitchFamily="34" charset="0"/>
                        <a:buChar char="•"/>
                      </a:pPr>
                      <a:r>
                        <a:rPr lang="en-US" sz="1150" kern="1200" baseline="0" dirty="0" smtClean="0">
                          <a:solidFill>
                            <a:schemeClr val="bg2"/>
                          </a:solidFill>
                          <a:latin typeface="+mn-lt"/>
                          <a:ea typeface="+mn-ea"/>
                          <a:cs typeface="+mn-cs"/>
                        </a:rPr>
                        <a:t>Backspin or Coast Down Protection </a:t>
                      </a:r>
                    </a:p>
                    <a:p>
                      <a:pPr marL="285750" lvl="0" indent="-285750" algn="l" defTabSz="914400" rtl="0" eaLnBrk="1" latinLnBrk="0" hangingPunct="1">
                        <a:buFont typeface="Arial" panose="020B0604020202020204" pitchFamily="34" charset="0"/>
                        <a:buChar char="•"/>
                      </a:pPr>
                      <a:r>
                        <a:rPr lang="en-US" sz="1150" kern="1200" baseline="0" dirty="0" smtClean="0">
                          <a:solidFill>
                            <a:schemeClr val="bg2"/>
                          </a:solidFill>
                          <a:latin typeface="+mn-lt"/>
                          <a:ea typeface="+mn-ea"/>
                          <a:cs typeface="+mn-cs"/>
                        </a:rPr>
                        <a:t>Inter Turn Short Circuit Protection </a:t>
                      </a:r>
                    </a:p>
                    <a:p>
                      <a:pPr marL="285750" lvl="0" indent="-285750" algn="l" defTabSz="914400" rtl="0" eaLnBrk="1" latinLnBrk="0" hangingPunct="1">
                        <a:buFont typeface="Arial" panose="020B0604020202020204" pitchFamily="34" charset="0"/>
                        <a:buChar char="•"/>
                      </a:pPr>
                      <a:r>
                        <a:rPr lang="en-US" sz="1150" kern="1200" baseline="0" dirty="0" smtClean="0">
                          <a:solidFill>
                            <a:schemeClr val="bg2"/>
                          </a:solidFill>
                          <a:latin typeface="+mn-lt"/>
                          <a:ea typeface="+mn-ea"/>
                          <a:cs typeface="+mn-cs"/>
                        </a:rPr>
                        <a:t>Transient or Intermittent Earth Fault ( SIEMENS) </a:t>
                      </a:r>
                    </a:p>
                    <a:p>
                      <a:pPr marL="285750" lvl="0" indent="-285750" algn="l" defTabSz="914400" rtl="0" eaLnBrk="1" latinLnBrk="0" hangingPunct="1">
                        <a:buFont typeface="Arial" panose="020B0604020202020204" pitchFamily="34" charset="0"/>
                        <a:buChar char="•"/>
                      </a:pPr>
                      <a:r>
                        <a:rPr lang="en-US" sz="1150" kern="1200" baseline="0" dirty="0" smtClean="0">
                          <a:solidFill>
                            <a:schemeClr val="bg2"/>
                          </a:solidFill>
                          <a:latin typeface="+mn-lt"/>
                          <a:ea typeface="+mn-ea"/>
                          <a:cs typeface="+mn-cs"/>
                        </a:rPr>
                        <a:t>Thermal O/L– Heating Behavior :</a:t>
                      </a:r>
                      <a:r>
                        <a:rPr lang="en-GB" sz="1150" kern="1200" baseline="0" dirty="0" smtClean="0">
                          <a:solidFill>
                            <a:schemeClr val="bg2"/>
                          </a:solidFill>
                          <a:latin typeface="+mn-lt"/>
                          <a:ea typeface="+mn-ea"/>
                          <a:cs typeface="+mn-cs"/>
                        </a:rPr>
                        <a:t> </a:t>
                      </a:r>
                      <a:r>
                        <a:rPr lang="en-GB" sz="1150" kern="1200" baseline="0" dirty="0" err="1" smtClean="0">
                          <a:solidFill>
                            <a:schemeClr val="bg2"/>
                          </a:solidFill>
                          <a:latin typeface="+mn-lt"/>
                          <a:ea typeface="+mn-ea"/>
                          <a:cs typeface="+mn-cs"/>
                        </a:rPr>
                        <a:t>Diabatic</a:t>
                      </a:r>
                      <a:r>
                        <a:rPr lang="en-GB" sz="1150" kern="1200" baseline="0" dirty="0" smtClean="0">
                          <a:solidFill>
                            <a:schemeClr val="bg2"/>
                          </a:solidFill>
                          <a:latin typeface="+mn-lt"/>
                          <a:ea typeface="+mn-ea"/>
                          <a:cs typeface="+mn-cs"/>
                        </a:rPr>
                        <a:t> and Adiabatic </a:t>
                      </a:r>
                    </a:p>
                    <a:p>
                      <a:pPr marL="285750" lvl="0" indent="-285750" algn="l" defTabSz="914400" rtl="0" eaLnBrk="1" latinLnBrk="0" hangingPunct="1">
                        <a:buFont typeface="Arial" panose="020B0604020202020204" pitchFamily="34" charset="0"/>
                        <a:buChar char="•"/>
                      </a:pPr>
                      <a:r>
                        <a:rPr lang="en-GB" sz="1150" kern="1200" baseline="0" dirty="0" smtClean="0">
                          <a:solidFill>
                            <a:schemeClr val="bg2"/>
                          </a:solidFill>
                          <a:latin typeface="+mn-lt"/>
                          <a:ea typeface="+mn-ea"/>
                          <a:cs typeface="+mn-cs"/>
                        </a:rPr>
                        <a:t>Advance Monitoring and Diagnostics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baseline="0" dirty="0" smtClean="0">
                        <a:solidFill>
                          <a:schemeClr val="dk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hi-IN" sz="2400" kern="1200" baseline="0" dirty="0" smtClean="0">
                        <a:solidFill>
                          <a:schemeClr val="dk1"/>
                        </a:solidFill>
                        <a:latin typeface="+mn-lt"/>
                        <a:ea typeface="+mn-ea"/>
                        <a:cs typeface="+mn-cs"/>
                      </a:endParaRPr>
                    </a:p>
                    <a:p>
                      <a:pPr marL="285750" indent="-285750" algn="l" defTabSz="914400" rtl="0" eaLnBrk="1" latinLnBrk="0" hangingPunct="1">
                        <a:buFont typeface="Arial" panose="020B0604020202020204" pitchFamily="34" charset="0"/>
                        <a:buChar char="•"/>
                      </a:pPr>
                      <a:endParaRPr lang="hi-IN" sz="1200" kern="1200" baseline="0" dirty="0">
                        <a:solidFill>
                          <a:schemeClr val="dk1"/>
                        </a:solidFill>
                        <a:latin typeface="+mn-lt"/>
                        <a:ea typeface="+mn-ea"/>
                        <a:cs typeface="+mn-cs"/>
                      </a:endParaRPr>
                    </a:p>
                  </a:txBody>
                  <a:tcPr>
                    <a:solidFill>
                      <a:schemeClr val="accent4">
                        <a:lumMod val="20000"/>
                        <a:lumOff val="80000"/>
                      </a:schemeClr>
                    </a:solidFill>
                  </a:tcPr>
                </a:tc>
                <a:tc>
                  <a:txBody>
                    <a:bodyPr/>
                    <a:lstStyle/>
                    <a:p>
                      <a:pPr marL="0" algn="ctr" defTabSz="914400" rtl="0" eaLnBrk="1" latinLnBrk="0" hangingPunct="1"/>
                      <a:r>
                        <a:rPr lang="en-US" sz="1800" b="1" kern="1200" dirty="0" smtClean="0">
                          <a:solidFill>
                            <a:schemeClr val="dk1"/>
                          </a:solidFill>
                          <a:latin typeface="+mn-lt"/>
                          <a:ea typeface="+mn-ea"/>
                          <a:cs typeface="+mn-cs"/>
                        </a:rPr>
                        <a:t>Threat </a:t>
                      </a:r>
                    </a:p>
                    <a:p>
                      <a:pPr marL="285750" indent="-285750" algn="l" defTabSz="914400" rtl="0" eaLnBrk="1" latinLnBrk="0" hangingPunct="1">
                        <a:buFont typeface="Arial" panose="020B0604020202020204" pitchFamily="34" charset="0"/>
                        <a:buChar char="•"/>
                      </a:pPr>
                      <a:r>
                        <a:rPr lang="en-US" sz="1200" kern="1200" baseline="0" dirty="0" smtClean="0">
                          <a:solidFill>
                            <a:schemeClr val="bg2"/>
                          </a:solidFill>
                          <a:latin typeface="+mn-lt"/>
                          <a:ea typeface="+mn-ea"/>
                          <a:cs typeface="+mn-cs"/>
                        </a:rPr>
                        <a:t>Rotor Broken Bar Protection</a:t>
                      </a:r>
                    </a:p>
                    <a:p>
                      <a:pPr marL="285750" indent="-285750" algn="l" defTabSz="914400" rtl="0" eaLnBrk="1" latinLnBrk="0" hangingPunct="1">
                        <a:buFont typeface="Arial" panose="020B0604020202020204" pitchFamily="34" charset="0"/>
                        <a:buChar char="•"/>
                      </a:pPr>
                      <a:r>
                        <a:rPr lang="en-US" sz="1200" kern="1200" baseline="0" dirty="0" smtClean="0">
                          <a:solidFill>
                            <a:schemeClr val="bg2"/>
                          </a:solidFill>
                          <a:latin typeface="+mn-lt"/>
                          <a:ea typeface="+mn-ea"/>
                          <a:cs typeface="+mn-cs"/>
                        </a:rPr>
                        <a:t>Statistics</a:t>
                      </a:r>
                    </a:p>
                    <a:p>
                      <a:pPr marL="285750" lvl="0" indent="-285750" algn="l" defTabSz="914400" rtl="0" eaLnBrk="1" latinLnBrk="0" hangingPunct="1">
                        <a:buFont typeface="Arial" panose="020B0604020202020204" pitchFamily="34" charset="0"/>
                        <a:buChar char="•"/>
                      </a:pPr>
                      <a:r>
                        <a:rPr lang="en-US" sz="1200" kern="1200" baseline="0" dirty="0" smtClean="0">
                          <a:solidFill>
                            <a:schemeClr val="bg2"/>
                          </a:solidFill>
                          <a:latin typeface="+mn-lt"/>
                          <a:ea typeface="+mn-ea"/>
                          <a:cs typeface="+mn-cs"/>
                        </a:rPr>
                        <a:t>Event Handling</a:t>
                      </a:r>
                    </a:p>
                    <a:p>
                      <a:pPr marL="285750" lvl="0" indent="-285750" algn="l" defTabSz="914400" rtl="0" eaLnBrk="1" latinLnBrk="0" hangingPunct="1">
                        <a:buFont typeface="Arial" panose="020B0604020202020204" pitchFamily="34" charset="0"/>
                        <a:buChar char="•"/>
                      </a:pPr>
                      <a:r>
                        <a:rPr lang="en-US" sz="1200" kern="1200" baseline="0" dirty="0" smtClean="0">
                          <a:solidFill>
                            <a:schemeClr val="bg2"/>
                          </a:solidFill>
                          <a:latin typeface="+mn-lt"/>
                          <a:ea typeface="+mn-ea"/>
                          <a:cs typeface="+mn-cs"/>
                        </a:rPr>
                        <a:t>Self Test and Troubleshooting(SEL,GE)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bg2"/>
                          </a:solidFill>
                          <a:latin typeface="+mn-lt"/>
                          <a:ea typeface="+mn-ea"/>
                          <a:cs typeface="+mn-cs"/>
                        </a:rPr>
                        <a:t>Synchronous Motor Control and Protection (GE,SEL, SIEMENS)</a:t>
                      </a:r>
                    </a:p>
                    <a:p>
                      <a:pPr marL="285750" lvl="0" indent="-285750" algn="l" defTabSz="914400" rtl="0" eaLnBrk="1" latinLnBrk="0" hangingPunct="1">
                        <a:buFont typeface="Arial" panose="020B0604020202020204" pitchFamily="34" charset="0"/>
                        <a:buChar char="•"/>
                      </a:pPr>
                      <a:endParaRPr lang="en-US" sz="800" kern="1200" baseline="0" dirty="0" smtClean="0">
                        <a:solidFill>
                          <a:srgbClr val="FF0000"/>
                        </a:solidFill>
                        <a:latin typeface="+mn-lt"/>
                        <a:ea typeface="+mn-ea"/>
                        <a:cs typeface="+mn-cs"/>
                      </a:endParaRPr>
                    </a:p>
                  </a:txBody>
                  <a:tcPr>
                    <a:solidFill>
                      <a:schemeClr val="accent4">
                        <a:lumMod val="20000"/>
                        <a:lumOff val="80000"/>
                      </a:schemeClr>
                    </a:solidFill>
                  </a:tcPr>
                </a:tc>
              </a:tr>
            </a:tbl>
          </a:graphicData>
        </a:graphic>
      </p:graphicFrame>
    </p:spTree>
    <p:extLst>
      <p:ext uri="{BB962C8B-B14F-4D97-AF65-F5344CB8AC3E}">
        <p14:creationId xmlns:p14="http://schemas.microsoft.com/office/powerpoint/2010/main" val="185534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p:cNvSpPr txBox="1">
            <a:spLocks/>
          </p:cNvSpPr>
          <p:nvPr/>
        </p:nvSpPr>
        <p:spPr bwMode="gray">
          <a:xfrm>
            <a:off x="336392" y="1720736"/>
            <a:ext cx="8471218" cy="4351050"/>
          </a:xfrm>
          <a:prstGeom prst="rect">
            <a:avLst/>
          </a:prstGeom>
          <a:solidFill>
            <a:schemeClr val="bg1"/>
          </a:solidFill>
          <a:ln w="12700">
            <a:solidFill>
              <a:schemeClr val="bg1">
                <a:lumMod val="75000"/>
              </a:schemeClr>
            </a:solidFill>
          </a:ln>
          <a:effectLst>
            <a:outerShdw blurRad="50800" dist="38100" dir="2700000" algn="ctr" rotWithShape="0">
              <a:srgbClr val="000000">
                <a:alpha val="43000"/>
              </a:srgbClr>
            </a:outerShdw>
          </a:effectLst>
        </p:spPr>
        <p:txBody>
          <a:bodyPr vert="horz" lIns="144000" tIns="72000" rIns="72000" bIns="72000" rtlCol="0">
            <a:noAutofit/>
          </a:bodyPr>
          <a:lstStyle>
            <a:lvl1pPr marL="0" indent="0" algn="l" defTabSz="914400" rtl="0" eaLnBrk="1" latinLnBrk="0" hangingPunct="1">
              <a:spcBef>
                <a:spcPts val="600"/>
              </a:spcBef>
              <a:buFont typeface="Arial" panose="020B0604020202020204" pitchFamily="34" charset="0"/>
              <a:buNone/>
              <a:defRPr sz="1400" kern="1200" baseline="0">
                <a:solidFill>
                  <a:srgbClr val="666666"/>
                </a:solidFill>
                <a:latin typeface="+mn-lt"/>
                <a:ea typeface="+mn-ea"/>
                <a:cs typeface="+mn-cs"/>
              </a:defRPr>
            </a:lvl1pPr>
            <a:lvl2pPr marL="356400" indent="-172800" algn="l" defTabSz="914400" rtl="0" eaLnBrk="1" latinLnBrk="0" hangingPunct="1">
              <a:spcBef>
                <a:spcPts val="600"/>
              </a:spcBef>
              <a:buSzPct val="70000"/>
              <a:buFont typeface="Wingdings" panose="05000000000000000000" pitchFamily="2" charset="2"/>
              <a:buChar char="§"/>
              <a:defRPr sz="1400" kern="1200">
                <a:solidFill>
                  <a:srgbClr val="666666"/>
                </a:solidFill>
                <a:latin typeface="+mn-lt"/>
                <a:ea typeface="+mn-ea"/>
                <a:cs typeface="+mn-cs"/>
              </a:defRPr>
            </a:lvl2pPr>
            <a:lvl3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3pPr>
            <a:lvl4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4pPr>
            <a:lvl5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5pPr>
            <a:lvl6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6pPr>
            <a:lvl7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7pPr>
            <a:lvl8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8pPr>
            <a:lvl9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9pPr>
          </a:lstStyle>
          <a:p>
            <a:pPr eaLnBrk="0" fontAlgn="base" hangingPunct="0">
              <a:spcBef>
                <a:spcPct val="0"/>
              </a:spcBef>
              <a:spcAft>
                <a:spcPct val="0"/>
              </a:spcAft>
            </a:pPr>
            <a:r>
              <a:rPr lang="en-US" sz="2400" smtClean="0"/>
              <a:t> </a:t>
            </a:r>
            <a:endParaRPr lang="en-US" altLang="hi-IN" sz="240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smtClean="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20</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pPr lvl="0"/>
            <a:r>
              <a:rPr lang="en-US" dirty="0"/>
              <a:t>Synchronous </a:t>
            </a:r>
            <a:r>
              <a:rPr lang="en-US" dirty="0" smtClean="0"/>
              <a:t>Motor </a:t>
            </a:r>
            <a:r>
              <a:rPr lang="en-US" dirty="0"/>
              <a:t>C</a:t>
            </a:r>
            <a:r>
              <a:rPr lang="en-US" dirty="0" smtClean="0"/>
              <a:t>ontrol </a:t>
            </a:r>
            <a:r>
              <a:rPr lang="en-US" dirty="0"/>
              <a:t>and </a:t>
            </a:r>
            <a:r>
              <a:rPr lang="en-US" dirty="0" smtClean="0"/>
              <a:t>Protection </a:t>
            </a:r>
            <a:r>
              <a:rPr lang="en-US" dirty="0"/>
              <a:t>(GE,SEL, SIEMENS)</a:t>
            </a:r>
          </a:p>
          <a:p>
            <a:endParaRPr lang="hi-IN" dirty="0"/>
          </a:p>
        </p:txBody>
      </p:sp>
      <p:sp>
        <p:nvSpPr>
          <p:cNvPr id="15" name="Rectangle 4"/>
          <p:cNvSpPr>
            <a:spLocks noGrp="1" noChangeArrowheads="1"/>
          </p:cNvSpPr>
          <p:nvPr>
            <p:ph type="body" sz="quarter" idx="13"/>
          </p:nvPr>
        </p:nvSpPr>
        <p:spPr bwMode="auto">
          <a:xfrm>
            <a:off x="279750" y="1894164"/>
            <a:ext cx="5408951" cy="390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hi-IN" sz="1000" b="0" i="0" u="none" strike="noStrike" cap="none" normalizeH="0" baseline="0" dirty="0" smtClean="0">
                <a:ln>
                  <a:noFill/>
                </a:ln>
                <a:solidFill>
                  <a:srgbClr val="000000"/>
                </a:solidFill>
                <a:effectLst/>
                <a:ea typeface="Calibri" panose="020F0502020204030204" pitchFamily="34" charset="0"/>
                <a:cs typeface="Arial" panose="020B0604020202020204" pitchFamily="34" charset="0"/>
              </a:rPr>
              <a:t>A synchronous motor operate in synchronism with applied AC voltage across its terminal. Under steady state condition there is no relative speed between rotor poles and rotating magnetic field produced by stator winding. Following are the type</a:t>
            </a:r>
            <a:r>
              <a:rPr kumimoji="0" lang="en-GB" altLang="hi-IN" sz="1000" b="0" i="0" u="none" strike="noStrike" cap="none" normalizeH="0" baseline="0" dirty="0" smtClean="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r>
              <a:rPr kumimoji="0" lang="en-GB" altLang="hi-IN" sz="1000" b="0" i="0" u="none" strike="noStrike" cap="none" normalizeH="0" baseline="0" dirty="0" smtClean="0">
                <a:ln>
                  <a:noFill/>
                </a:ln>
                <a:solidFill>
                  <a:srgbClr val="000000"/>
                </a:solidFill>
                <a:effectLst/>
                <a:ea typeface="Calibri" panose="020F0502020204030204" pitchFamily="34" charset="0"/>
                <a:cs typeface="Arial" panose="020B0604020202020204" pitchFamily="34" charset="0"/>
              </a:rPr>
              <a:t>s synchronous motor</a:t>
            </a:r>
            <a:endParaRPr kumimoji="0" lang="en-US" altLang="hi-IN" sz="1000" b="0" i="0" u="none" strike="noStrike" cap="none" normalizeH="0" baseline="0" dirty="0" smtClean="0">
              <a:ln>
                <a:noFill/>
              </a:ln>
              <a:solidFill>
                <a:schemeClr val="tx1"/>
              </a:solidFill>
              <a:effectLst/>
            </a:endParaRPr>
          </a:p>
          <a:p>
            <a:pPr lvl="1" indent="0" algn="just">
              <a:buSzTx/>
              <a:buFontTx/>
              <a:buChar char="•"/>
            </a:pPr>
            <a:r>
              <a:rPr kumimoji="0" lang="en-GB" altLang="hi-IN" sz="1000" b="0" i="0" u="none" strike="noStrike" cap="none" normalizeH="0" baseline="0" dirty="0" smtClean="0">
                <a:ln>
                  <a:noFill/>
                </a:ln>
                <a:solidFill>
                  <a:srgbClr val="000000"/>
                </a:solidFill>
                <a:effectLst/>
                <a:ea typeface="Calibri" panose="020F0502020204030204" pitchFamily="34" charset="0"/>
                <a:cs typeface="Arial" panose="020B0604020202020204" pitchFamily="34" charset="0"/>
              </a:rPr>
              <a:t>Self-excited: Working on same principal as of induction motor except there is provision of locking the rotor poles with rotating magnetic field produced by stator current.</a:t>
            </a:r>
            <a:endParaRPr kumimoji="0" lang="en-US" altLang="hi-IN" sz="1000" b="0" i="0" u="none" strike="noStrike" cap="none" normalizeH="0" baseline="0" dirty="0" smtClean="0">
              <a:ln>
                <a:noFill/>
              </a:ln>
              <a:solidFill>
                <a:schemeClr val="tx1"/>
              </a:solidFill>
              <a:effectLst/>
            </a:endParaRPr>
          </a:p>
          <a:p>
            <a:pPr marL="527850" lvl="1" indent="-171450" algn="just">
              <a:buSzTx/>
              <a:buFont typeface="Arial" panose="020B0604020202020204" pitchFamily="34" charset="0"/>
              <a:buChar char="•"/>
            </a:pPr>
            <a:r>
              <a:rPr kumimoji="0" lang="en-GB" altLang="hi-IN" sz="1000" b="0" i="0" u="none" strike="noStrike" cap="none" normalizeH="0" baseline="0" dirty="0" smtClean="0">
                <a:ln>
                  <a:noFill/>
                </a:ln>
                <a:solidFill>
                  <a:schemeClr val="tx2">
                    <a:lumMod val="60000"/>
                    <a:lumOff val="40000"/>
                  </a:schemeClr>
                </a:solidFill>
                <a:effectLst/>
                <a:ea typeface="Calibri" panose="020F0502020204030204" pitchFamily="34" charset="0"/>
                <a:cs typeface="Arial" panose="020B0604020202020204" pitchFamily="34" charset="0"/>
              </a:rPr>
              <a:t>Self-excited synchronous motor protection is similar to induction motor.</a:t>
            </a:r>
            <a:endParaRPr kumimoji="0" lang="en-US" altLang="hi-IN" sz="1000" b="0" i="0" u="none" strike="noStrike" cap="none" normalizeH="0" baseline="0" dirty="0" smtClean="0">
              <a:ln>
                <a:noFill/>
              </a:ln>
              <a:solidFill>
                <a:schemeClr val="tx2">
                  <a:lumMod val="60000"/>
                  <a:lumOff val="40000"/>
                </a:schemeClr>
              </a:solidFill>
              <a:effectLst/>
            </a:endParaRPr>
          </a:p>
          <a:p>
            <a:pPr lvl="1" indent="0" algn="just">
              <a:buSzTx/>
              <a:buFontTx/>
              <a:buChar char="•"/>
            </a:pPr>
            <a:r>
              <a:rPr kumimoji="0" lang="en-GB" altLang="hi-IN" sz="1000" b="0" i="0" u="none" strike="noStrike" cap="none" normalizeH="0" baseline="0" dirty="0" smtClean="0">
                <a:ln>
                  <a:noFill/>
                </a:ln>
                <a:solidFill>
                  <a:srgbClr val="000000"/>
                </a:solidFill>
                <a:effectLst/>
                <a:ea typeface="Calibri" panose="020F0502020204030204" pitchFamily="34" charset="0"/>
                <a:cs typeface="Arial" panose="020B0604020202020204" pitchFamily="34" charset="0"/>
              </a:rPr>
              <a:t>Separately DC excited: This motor requires external direct current (DC) source to excite the rotor poles. As there is external DC source needed to excite the rotor, the direct current can be supplied from separate source or from DC generator directly mounted on motor shaft . </a:t>
            </a:r>
          </a:p>
          <a:p>
            <a:pPr algn="just"/>
            <a:r>
              <a:rPr lang="en-GB" sz="1000" dirty="0">
                <a:solidFill>
                  <a:srgbClr val="000000"/>
                </a:solidFill>
                <a:ea typeface="Calibri" panose="020F0502020204030204" pitchFamily="34" charset="0"/>
                <a:cs typeface="Arial" panose="020B0604020202020204" pitchFamily="34" charset="0"/>
              </a:rPr>
              <a:t>Starting method: Synchronous motors are not self-starting. First it requires external means (usually another induction motor) to reach very near to synchronous speed then excitation is applied. This method is seldom used because of the expense of extra motor.   </a:t>
            </a:r>
            <a:endParaRPr lang="en-US" sz="1000" dirty="0">
              <a:solidFill>
                <a:srgbClr val="000000"/>
              </a:solidFill>
              <a:ea typeface="Calibri" panose="020F0502020204030204" pitchFamily="34" charset="0"/>
              <a:cs typeface="Arial" panose="020B0604020202020204" pitchFamily="34" charset="0"/>
            </a:endParaRPr>
          </a:p>
          <a:p>
            <a:pPr lvl="1" indent="0" algn="just">
              <a:buSzTx/>
              <a:buFontTx/>
              <a:buChar char="•"/>
            </a:pPr>
            <a:r>
              <a:rPr lang="en-GB" sz="1000" dirty="0">
                <a:solidFill>
                  <a:srgbClr val="000000"/>
                </a:solidFill>
                <a:ea typeface="Calibri" panose="020F0502020204030204" pitchFamily="34" charset="0"/>
                <a:cs typeface="Arial" panose="020B0604020202020204" pitchFamily="34" charset="0"/>
              </a:rPr>
              <a:t>Another method is to start the motor as to start the motor as induction motor.  This is achieve by having squirrel cage type bar on rotor in addition to regular rotor winding. The motors achieve nearly synchronous speed (approximately 95% of full speed) and dc excitation voltage is applied to regular rotor winding. </a:t>
            </a:r>
            <a:endParaRPr lang="en-GB" sz="1000" dirty="0" smtClean="0">
              <a:solidFill>
                <a:srgbClr val="000000"/>
              </a:solidFill>
              <a:ea typeface="Calibri" panose="020F0502020204030204" pitchFamily="34" charset="0"/>
              <a:cs typeface="Arial" panose="020B0604020202020204" pitchFamily="34" charset="0"/>
            </a:endParaRPr>
          </a:p>
          <a:p>
            <a:pPr algn="just"/>
            <a:r>
              <a:rPr lang="en-US" altLang="hi-IN" sz="1000" b="1" dirty="0">
                <a:solidFill>
                  <a:srgbClr val="000000"/>
                </a:solidFill>
                <a:ea typeface="Calibri" panose="020F0502020204030204" pitchFamily="34" charset="0"/>
                <a:cs typeface="Arial" panose="020B0604020202020204" pitchFamily="34" charset="0"/>
              </a:rPr>
              <a:t>Challenges</a:t>
            </a:r>
          </a:p>
          <a:p>
            <a:pPr algn="just"/>
            <a:r>
              <a:rPr lang="en-GB" sz="1000" dirty="0">
                <a:solidFill>
                  <a:srgbClr val="000000"/>
                </a:solidFill>
                <a:ea typeface="Calibri" panose="020F0502020204030204" pitchFamily="34" charset="0"/>
                <a:cs typeface="Arial" panose="020B0604020202020204" pitchFamily="34" charset="0"/>
              </a:rPr>
              <a:t>Following are few challenges for synchronous motor protection and control.</a:t>
            </a:r>
            <a:endParaRPr lang="en-US" sz="1000" dirty="0">
              <a:solidFill>
                <a:srgbClr val="000000"/>
              </a:solidFill>
              <a:ea typeface="Calibri" panose="020F0502020204030204" pitchFamily="34" charset="0"/>
              <a:cs typeface="Arial" panose="020B0604020202020204" pitchFamily="34" charset="0"/>
            </a:endParaRPr>
          </a:p>
          <a:p>
            <a:pPr marL="285750" indent="-285750" algn="just">
              <a:buFont typeface="Arial" panose="020B0604020202020204" pitchFamily="34" charset="0"/>
              <a:buChar char="•"/>
            </a:pPr>
            <a:r>
              <a:rPr lang="en-GB" sz="1000" dirty="0">
                <a:solidFill>
                  <a:srgbClr val="000000"/>
                </a:solidFill>
                <a:ea typeface="Calibri" panose="020F0502020204030204" pitchFamily="34" charset="0"/>
                <a:cs typeface="Arial" panose="020B0604020202020204" pitchFamily="34" charset="0"/>
              </a:rPr>
              <a:t>Synchronous motor protection and field breaker control (separately excited motor).</a:t>
            </a:r>
            <a:endParaRPr lang="en-US" sz="1000" dirty="0">
              <a:solidFill>
                <a:srgbClr val="000000"/>
              </a:solidFill>
              <a:ea typeface="Calibri" panose="020F0502020204030204" pitchFamily="34" charset="0"/>
              <a:cs typeface="Arial" panose="020B0604020202020204" pitchFamily="34" charset="0"/>
            </a:endParaRPr>
          </a:p>
          <a:p>
            <a:pPr marL="285750" indent="-285750" algn="just">
              <a:buFont typeface="Arial" panose="020B0604020202020204" pitchFamily="34" charset="0"/>
              <a:buChar char="•"/>
            </a:pPr>
            <a:r>
              <a:rPr lang="en-GB" sz="1000" dirty="0">
                <a:solidFill>
                  <a:srgbClr val="000000"/>
                </a:solidFill>
                <a:ea typeface="Calibri" panose="020F0502020204030204" pitchFamily="34" charset="0"/>
                <a:cs typeface="Arial" panose="020B0604020202020204" pitchFamily="34" charset="0"/>
              </a:rPr>
              <a:t>Measurement of rotor induced voltage frequency for excitation voltage closing (separately excited, slip ring).</a:t>
            </a:r>
            <a:endParaRPr lang="en-US" sz="1000" dirty="0">
              <a:solidFill>
                <a:srgbClr val="000000"/>
              </a:solidFill>
              <a:ea typeface="Calibri" panose="020F0502020204030204" pitchFamily="34" charset="0"/>
              <a:cs typeface="Arial" panose="020B0604020202020204" pitchFamily="34" charset="0"/>
            </a:endParaRPr>
          </a:p>
          <a:p>
            <a:pPr marL="285750" indent="-285750" algn="just">
              <a:buFont typeface="Arial" panose="020B0604020202020204" pitchFamily="34" charset="0"/>
              <a:buChar char="•"/>
            </a:pPr>
            <a:r>
              <a:rPr lang="en-GB" sz="1000" dirty="0">
                <a:solidFill>
                  <a:srgbClr val="000000"/>
                </a:solidFill>
                <a:ea typeface="Calibri" panose="020F0502020204030204" pitchFamily="34" charset="0"/>
                <a:cs typeface="Arial" panose="020B0604020202020204" pitchFamily="34" charset="0"/>
              </a:rPr>
              <a:t>Power factor regulation.</a:t>
            </a:r>
            <a:endParaRPr lang="en-US" sz="1000" dirty="0">
              <a:solidFill>
                <a:srgbClr val="000000"/>
              </a:solidFill>
              <a:ea typeface="Calibri" panose="020F0502020204030204" pitchFamily="34" charset="0"/>
              <a:cs typeface="Arial" panose="020B0604020202020204" pitchFamily="34" charset="0"/>
            </a:endParaRPr>
          </a:p>
          <a:p>
            <a:pPr lvl="1" indent="0" algn="just">
              <a:buSzTx/>
              <a:buFontTx/>
              <a:buChar char="•"/>
            </a:pPr>
            <a:endParaRPr kumimoji="0" lang="en-GB" altLang="hi-IN" sz="1800" b="0" i="0" u="none" strike="noStrike" cap="none" normalizeH="0" baseline="0" dirty="0" smtClean="0">
              <a:ln>
                <a:noFill/>
              </a:ln>
              <a:solidFill>
                <a:schemeClr val="tx1"/>
              </a:solidFill>
              <a:effectLst/>
              <a:latin typeface="Arial" panose="020B0604020202020204" pitchFamily="34" charset="0"/>
            </a:endParaRPr>
          </a:p>
        </p:txBody>
      </p:sp>
      <p:pic>
        <p:nvPicPr>
          <p:cNvPr id="20" name="Picture 19"/>
          <p:cNvPicPr/>
          <p:nvPr/>
        </p:nvPicPr>
        <p:blipFill>
          <a:blip r:embed="rId2"/>
          <a:stretch>
            <a:fillRect/>
          </a:stretch>
        </p:blipFill>
        <p:spPr>
          <a:xfrm>
            <a:off x="6141307" y="3893992"/>
            <a:ext cx="2329316" cy="1790198"/>
          </a:xfrm>
          <a:prstGeom prst="rect">
            <a:avLst/>
          </a:prstGeom>
        </p:spPr>
      </p:pic>
      <p:pic>
        <p:nvPicPr>
          <p:cNvPr id="21" name="Picture 20"/>
          <p:cNvPicPr/>
          <p:nvPr/>
        </p:nvPicPr>
        <p:blipFill>
          <a:blip r:embed="rId3"/>
          <a:stretch>
            <a:fillRect/>
          </a:stretch>
        </p:blipFill>
        <p:spPr>
          <a:xfrm>
            <a:off x="5804320" y="1934772"/>
            <a:ext cx="3003290" cy="1571625"/>
          </a:xfrm>
          <a:prstGeom prst="rect">
            <a:avLst/>
          </a:prstGeom>
        </p:spPr>
      </p:pic>
    </p:spTree>
    <p:extLst>
      <p:ext uri="{BB962C8B-B14F-4D97-AF65-F5344CB8AC3E}">
        <p14:creationId xmlns:p14="http://schemas.microsoft.com/office/powerpoint/2010/main" val="365164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p:cNvSpPr txBox="1">
            <a:spLocks/>
          </p:cNvSpPr>
          <p:nvPr/>
        </p:nvSpPr>
        <p:spPr bwMode="gray">
          <a:xfrm>
            <a:off x="336392" y="1720736"/>
            <a:ext cx="8471218" cy="4351050"/>
          </a:xfrm>
          <a:prstGeom prst="rect">
            <a:avLst/>
          </a:prstGeom>
          <a:solidFill>
            <a:schemeClr val="bg1"/>
          </a:solidFill>
          <a:ln w="12700">
            <a:solidFill>
              <a:schemeClr val="bg1">
                <a:lumMod val="75000"/>
              </a:schemeClr>
            </a:solidFill>
          </a:ln>
          <a:effectLst>
            <a:outerShdw blurRad="50800" dist="38100" dir="2700000" algn="ctr" rotWithShape="0">
              <a:srgbClr val="000000">
                <a:alpha val="43000"/>
              </a:srgbClr>
            </a:outerShdw>
          </a:effectLst>
        </p:spPr>
        <p:txBody>
          <a:bodyPr vert="horz" lIns="144000" tIns="72000" rIns="72000" bIns="72000" rtlCol="0">
            <a:noAutofit/>
          </a:bodyPr>
          <a:lstStyle>
            <a:lvl1pPr marL="0" indent="0" algn="l" defTabSz="914400" rtl="0" eaLnBrk="1" latinLnBrk="0" hangingPunct="1">
              <a:spcBef>
                <a:spcPts val="600"/>
              </a:spcBef>
              <a:buFont typeface="Arial" panose="020B0604020202020204" pitchFamily="34" charset="0"/>
              <a:buNone/>
              <a:defRPr sz="1400" kern="1200" baseline="0">
                <a:solidFill>
                  <a:srgbClr val="666666"/>
                </a:solidFill>
                <a:latin typeface="+mn-lt"/>
                <a:ea typeface="+mn-ea"/>
                <a:cs typeface="+mn-cs"/>
              </a:defRPr>
            </a:lvl1pPr>
            <a:lvl2pPr marL="356400" indent="-172800" algn="l" defTabSz="914400" rtl="0" eaLnBrk="1" latinLnBrk="0" hangingPunct="1">
              <a:spcBef>
                <a:spcPts val="600"/>
              </a:spcBef>
              <a:buSzPct val="70000"/>
              <a:buFont typeface="Wingdings" panose="05000000000000000000" pitchFamily="2" charset="2"/>
              <a:buChar char="§"/>
              <a:defRPr sz="1400" kern="1200">
                <a:solidFill>
                  <a:srgbClr val="666666"/>
                </a:solidFill>
                <a:latin typeface="+mn-lt"/>
                <a:ea typeface="+mn-ea"/>
                <a:cs typeface="+mn-cs"/>
              </a:defRPr>
            </a:lvl2pPr>
            <a:lvl3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3pPr>
            <a:lvl4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4pPr>
            <a:lvl5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5pPr>
            <a:lvl6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6pPr>
            <a:lvl7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7pPr>
            <a:lvl8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8pPr>
            <a:lvl9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9pPr>
          </a:lstStyle>
          <a:p>
            <a:pPr eaLnBrk="0" fontAlgn="base" hangingPunct="0">
              <a:spcBef>
                <a:spcPct val="0"/>
              </a:spcBef>
              <a:spcAft>
                <a:spcPct val="0"/>
              </a:spcAft>
            </a:pPr>
            <a:r>
              <a:rPr lang="en-US" sz="2400" smtClean="0"/>
              <a:t> </a:t>
            </a:r>
            <a:endParaRPr lang="en-US" altLang="hi-IN" sz="240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smtClean="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21</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pPr lvl="0"/>
            <a:r>
              <a:rPr lang="en-US" dirty="0"/>
              <a:t>Synchronous </a:t>
            </a:r>
            <a:r>
              <a:rPr lang="en-US" dirty="0" smtClean="0"/>
              <a:t>Motor </a:t>
            </a:r>
            <a:r>
              <a:rPr lang="en-US" dirty="0"/>
              <a:t>C</a:t>
            </a:r>
            <a:r>
              <a:rPr lang="en-US" dirty="0" smtClean="0"/>
              <a:t>ontrol </a:t>
            </a:r>
            <a:r>
              <a:rPr lang="en-US" dirty="0"/>
              <a:t>and </a:t>
            </a:r>
            <a:r>
              <a:rPr lang="en-US" dirty="0" smtClean="0"/>
              <a:t>Protection (</a:t>
            </a:r>
            <a:r>
              <a:rPr lang="en-US" dirty="0"/>
              <a:t>GE,SEL, </a:t>
            </a:r>
            <a:r>
              <a:rPr lang="en-US" dirty="0" smtClean="0"/>
              <a:t>SIEMENS)</a:t>
            </a:r>
            <a:endParaRPr lang="hi-IN" dirty="0"/>
          </a:p>
        </p:txBody>
      </p:sp>
      <p:graphicFrame>
        <p:nvGraphicFramePr>
          <p:cNvPr id="2" name="Table 1"/>
          <p:cNvGraphicFramePr>
            <a:graphicFrameLocks noGrp="1"/>
          </p:cNvGraphicFramePr>
          <p:nvPr>
            <p:extLst>
              <p:ext uri="{D42A27DB-BD31-4B8C-83A1-F6EECF244321}">
                <p14:modId xmlns:p14="http://schemas.microsoft.com/office/powerpoint/2010/main" val="3324990163"/>
              </p:ext>
            </p:extLst>
          </p:nvPr>
        </p:nvGraphicFramePr>
        <p:xfrm>
          <a:off x="404602" y="1775362"/>
          <a:ext cx="8294336" cy="4289991"/>
        </p:xfrm>
        <a:graphic>
          <a:graphicData uri="http://schemas.openxmlformats.org/drawingml/2006/table">
            <a:tbl>
              <a:tblPr firstRow="1" firstCol="1" bandRow="1">
                <a:tableStyleId>{5C22544A-7EE6-4342-B048-85BDC9FD1C3A}</a:tableStyleId>
              </a:tblPr>
              <a:tblGrid>
                <a:gridCol w="1060989"/>
                <a:gridCol w="1554126"/>
                <a:gridCol w="1334050"/>
                <a:gridCol w="1416240"/>
                <a:gridCol w="1466503"/>
                <a:gridCol w="1462428"/>
              </a:tblGrid>
              <a:tr h="426004">
                <a:tc>
                  <a:txBody>
                    <a:bodyPr/>
                    <a:lstStyle/>
                    <a:p>
                      <a:pPr>
                        <a:lnSpc>
                          <a:spcPct val="107000"/>
                        </a:lnSpc>
                        <a:spcAft>
                          <a:spcPts val="0"/>
                        </a:spcAft>
                      </a:pPr>
                      <a:r>
                        <a:rPr lang="en-US" sz="900" dirty="0" smtClean="0">
                          <a:effectLst/>
                        </a:rPr>
                        <a:t>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Motivation</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dirty="0">
                          <a:effectLst/>
                        </a:rPr>
                        <a:t>REX 630/REX </a:t>
                      </a:r>
                      <a:r>
                        <a:rPr lang="en-US" sz="900" dirty="0" smtClean="0">
                          <a:effectLst/>
                        </a:rPr>
                        <a:t>620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dirty="0">
                          <a:effectLst/>
                        </a:rPr>
                        <a:t>GE –SPM</a:t>
                      </a:r>
                    </a:p>
                    <a:p>
                      <a:pPr>
                        <a:lnSpc>
                          <a:spcPct val="107000"/>
                        </a:lnSpc>
                        <a:spcAft>
                          <a:spcPts val="0"/>
                        </a:spcAft>
                      </a:pPr>
                      <a:r>
                        <a:rPr lang="en-US" sz="900" dirty="0">
                          <a:effectLst/>
                        </a:rPr>
                        <a:t> </a:t>
                      </a:r>
                      <a:r>
                        <a:rPr lang="en-US" sz="900" dirty="0" smtClean="0">
                          <a:effectLst/>
                        </a:rPr>
                        <a:t>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SEL 710</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dirty="0">
                          <a:effectLst/>
                        </a:rPr>
                        <a:t>SIEMENS  7UM62</a:t>
                      </a:r>
                    </a:p>
                    <a:p>
                      <a:pPr>
                        <a:lnSpc>
                          <a:spcPct val="107000"/>
                        </a:lnSpc>
                        <a:spcAft>
                          <a:spcPts val="0"/>
                        </a:spcAft>
                      </a:pPr>
                      <a:r>
                        <a:rPr lang="en-US" sz="900" dirty="0" smtClean="0">
                          <a:effectLst/>
                        </a:rPr>
                        <a:t>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r>
              <a:tr h="284002">
                <a:tc rowSpan="7">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900" dirty="0">
                          <a:effectLst/>
                        </a:rPr>
                        <a:t> </a:t>
                      </a:r>
                      <a:r>
                        <a:rPr lang="en-US" sz="900" dirty="0" smtClean="0">
                          <a:effectLst/>
                        </a:rPr>
                        <a:t> Fault Type</a:t>
                      </a:r>
                      <a:endParaRPr lang="en-US" sz="900" dirty="0" smtClean="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0"/>
                        </a:spcAft>
                      </a:pPr>
                      <a:endParaRPr lang="en-US" sz="9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0"/>
                        </a:spcAft>
                      </a:pPr>
                      <a:r>
                        <a:rPr lang="en-US" sz="900" dirty="0">
                          <a:effectLst/>
                        </a:rPr>
                        <a:t>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0"/>
                        </a:spcAft>
                      </a:pPr>
                      <a:r>
                        <a:rPr lang="en-US" sz="900" dirty="0">
                          <a:effectLst/>
                        </a:rPr>
                        <a:t>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0"/>
                        </a:spcAft>
                      </a:pPr>
                      <a:r>
                        <a:rPr lang="en-US" sz="900" dirty="0">
                          <a:effectLst/>
                        </a:rPr>
                        <a:t>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0"/>
                        </a:spcAft>
                      </a:pPr>
                      <a:r>
                        <a:rPr lang="en-GB" sz="900" dirty="0">
                          <a:effectLst/>
                        </a:rPr>
                        <a:t>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0"/>
                        </a:spcAft>
                      </a:pPr>
                      <a:r>
                        <a:rPr lang="en-US" sz="900" dirty="0">
                          <a:effectLst/>
                        </a:rPr>
                        <a:t>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0"/>
                        </a:spcAft>
                      </a:pPr>
                      <a:r>
                        <a:rPr lang="en-US" sz="900" dirty="0">
                          <a:effectLst/>
                        </a:rPr>
                        <a:t>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Field over/under voltage</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Y(4-20 mA signal)</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dirty="0">
                          <a:effectLst/>
                        </a:rPr>
                        <a:t>Y (VDN module </a:t>
                      </a:r>
                      <a:r>
                        <a:rPr lang="en-US" sz="900" dirty="0" smtClean="0">
                          <a:effectLst/>
                        </a:rPr>
                        <a:t>)</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dirty="0">
                          <a:effectLst/>
                        </a:rPr>
                        <a:t>Y </a:t>
                      </a:r>
                      <a:r>
                        <a:rPr lang="en-US" sz="900" dirty="0" smtClean="0">
                          <a:effectLst/>
                        </a:rPr>
                        <a:t>(additional</a:t>
                      </a:r>
                      <a:r>
                        <a:rPr lang="en-US" sz="900" baseline="0" dirty="0" smtClean="0">
                          <a:effectLst/>
                        </a:rPr>
                        <a:t> module)</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 (4-20 mA signal)</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r>
              <a:tr h="284002">
                <a:tc vMerge="1">
                  <a:txBody>
                    <a:bodyPr/>
                    <a:lstStyle/>
                    <a:p>
                      <a:pPr>
                        <a:lnSpc>
                          <a:spcPct val="107000"/>
                        </a:lnSpc>
                        <a:spcAft>
                          <a:spcPts val="0"/>
                        </a:spcAft>
                      </a:pP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Field Over/Under current</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Y(4-20 mA signal)</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dirty="0">
                          <a:effectLst/>
                        </a:rPr>
                        <a:t>Y – (DCCT </a:t>
                      </a:r>
                      <a:r>
                        <a:rPr lang="en-US" sz="900" dirty="0" smtClean="0">
                          <a:effectLst/>
                        </a:rPr>
                        <a:t>module)</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dirty="0">
                          <a:effectLst/>
                        </a:rPr>
                        <a:t>Y </a:t>
                      </a:r>
                      <a:r>
                        <a:rPr lang="en-US" sz="900" dirty="0" smtClean="0">
                          <a:effectLst/>
                        </a:rPr>
                        <a:t>(additional</a:t>
                      </a:r>
                      <a:r>
                        <a:rPr lang="en-US" sz="900" baseline="0" dirty="0" smtClean="0">
                          <a:effectLst/>
                        </a:rPr>
                        <a:t> module)</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 (4-20 mA signal)</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r>
              <a:tr h="142001">
                <a:tc vMerge="1">
                  <a:txBody>
                    <a:bodyPr/>
                    <a:lstStyle/>
                    <a:p>
                      <a:pPr>
                        <a:lnSpc>
                          <a:spcPct val="107000"/>
                        </a:lnSpc>
                        <a:spcAft>
                          <a:spcPts val="0"/>
                        </a:spcAft>
                      </a:pP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Loss of field</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r>
              <a:tr h="284002">
                <a:tc vMerge="1">
                  <a:txBody>
                    <a:bodyPr/>
                    <a:lstStyle/>
                    <a:p>
                      <a:pPr>
                        <a:lnSpc>
                          <a:spcPct val="107000"/>
                        </a:lnSpc>
                        <a:spcAft>
                          <a:spcPts val="0"/>
                        </a:spcAft>
                      </a:pP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Out of step (Loss of synchronism)</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 (Power factor method)</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 (VAR method)</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 (Impedance method)</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r>
              <a:tr h="284002">
                <a:tc vMerge="1">
                  <a:txBody>
                    <a:bodyPr/>
                    <a:lstStyle/>
                    <a:p>
                      <a:pPr>
                        <a:lnSpc>
                          <a:spcPct val="107000"/>
                        </a:lnSpc>
                        <a:spcAft>
                          <a:spcPts val="0"/>
                        </a:spcAft>
                      </a:pP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Incomplete sequence </a:t>
                      </a:r>
                      <a:r>
                        <a:rPr lang="en-US" sz="900" baseline="30000">
                          <a:effectLst/>
                        </a:rPr>
                        <a:t>5*</a:t>
                      </a:r>
                      <a:endParaRPr lang="en-US" sz="900">
                        <a:effectLst/>
                      </a:endParaRPr>
                    </a:p>
                    <a:p>
                      <a:pPr>
                        <a:lnSpc>
                          <a:spcPct val="107000"/>
                        </a:lnSpc>
                        <a:spcAft>
                          <a:spcPts val="0"/>
                        </a:spcAft>
                      </a:pPr>
                      <a:r>
                        <a:rPr lang="en-US" sz="9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N</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N</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N</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r>
              <a:tr h="284002">
                <a:tc vMerge="1">
                  <a:txBody>
                    <a:bodyPr/>
                    <a:lstStyle/>
                    <a:p>
                      <a:pPr>
                        <a:lnSpc>
                          <a:spcPct val="107000"/>
                        </a:lnSpc>
                        <a:spcAft>
                          <a:spcPts val="0"/>
                        </a:spcAft>
                      </a:pP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Field winding over temperature</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 (RTD only)</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 (RTD + DCCT module)</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 (RTD only)</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 (RTD only)</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r>
              <a:tr h="284002">
                <a:tc vMerge="1">
                  <a:txBody>
                    <a:bodyPr/>
                    <a:lstStyle/>
                    <a:p>
                      <a:pPr>
                        <a:lnSpc>
                          <a:spcPct val="107000"/>
                        </a:lnSpc>
                        <a:spcAft>
                          <a:spcPts val="0"/>
                        </a:spcAft>
                      </a:pP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Power Factor (Pull-Out) Protection</a:t>
                      </a:r>
                      <a:r>
                        <a:rPr lang="en-US" sz="900" baseline="30000">
                          <a:effectLst/>
                        </a:rPr>
                        <a:t>1</a:t>
                      </a:r>
                      <a:r>
                        <a:rPr lang="en-US" sz="900">
                          <a:effectLst/>
                        </a:rPr>
                        <a:t>*</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N</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 (but no control)</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 (but no control)</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r>
              <a:tr h="187626">
                <a:tc rowSpan="4">
                  <a:txBody>
                    <a:bodyPr/>
                    <a:lstStyle/>
                    <a:p>
                      <a:pPr>
                        <a:lnSpc>
                          <a:spcPct val="107000"/>
                        </a:lnSpc>
                        <a:spcAft>
                          <a:spcPts val="0"/>
                        </a:spcAft>
                      </a:pPr>
                      <a:r>
                        <a:rPr lang="en-US" sz="900" dirty="0">
                          <a:effectLst/>
                        </a:rPr>
                        <a:t>Measurement</a:t>
                      </a:r>
                      <a:endParaRPr lang="en-US" sz="9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0"/>
                        </a:spcAft>
                      </a:pPr>
                      <a:r>
                        <a:rPr lang="en-US" sz="900" dirty="0">
                          <a:effectLst/>
                        </a:rPr>
                        <a:t>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0"/>
                        </a:spcAft>
                      </a:pPr>
                      <a:r>
                        <a:rPr lang="en-US" sz="900" dirty="0">
                          <a:effectLst/>
                        </a:rPr>
                        <a:t>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0"/>
                        </a:spcAft>
                      </a:pPr>
                      <a:r>
                        <a:rPr lang="en-US" sz="900" dirty="0" smtClean="0">
                          <a:effectLst/>
                        </a:rPr>
                        <a:t>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r>
              <a:tr h="142001">
                <a:tc vMerge="1">
                  <a:txBody>
                    <a:bodyPr/>
                    <a:lstStyle/>
                    <a:p>
                      <a:pPr>
                        <a:lnSpc>
                          <a:spcPct val="107000"/>
                        </a:lnSpc>
                        <a:spcAft>
                          <a:spcPts val="0"/>
                        </a:spcAft>
                      </a:pP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Excitation voltage</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4-20 mA signal</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4-20 mA signal</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r>
              <a:tr h="142001">
                <a:tc vMerge="1">
                  <a:txBody>
                    <a:bodyPr/>
                    <a:lstStyle/>
                    <a:p>
                      <a:pPr>
                        <a:lnSpc>
                          <a:spcPct val="107000"/>
                        </a:lnSpc>
                        <a:spcAft>
                          <a:spcPts val="0"/>
                        </a:spcAft>
                      </a:pP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Excitation current</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4-20 mA signal</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4-20 mA signal</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r>
              <a:tr h="142001">
                <a:tc vMerge="1">
                  <a:txBody>
                    <a:bodyPr/>
                    <a:lstStyle/>
                    <a:p>
                      <a:pPr>
                        <a:lnSpc>
                          <a:spcPct val="107000"/>
                        </a:lnSpc>
                        <a:spcAft>
                          <a:spcPts val="0"/>
                        </a:spcAft>
                      </a:pP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Rotor resistance</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N</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r>
              <a:tr h="142001">
                <a:tc rowSpan="5">
                  <a:txBody>
                    <a:bodyPr/>
                    <a:lstStyle/>
                    <a:p>
                      <a:pPr>
                        <a:lnSpc>
                          <a:spcPct val="107000"/>
                        </a:lnSpc>
                        <a:spcAft>
                          <a:spcPts val="0"/>
                        </a:spcAft>
                      </a:pPr>
                      <a:r>
                        <a:rPr lang="en-US" sz="900" dirty="0">
                          <a:effectLst/>
                        </a:rPr>
                        <a:t>Control</a:t>
                      </a:r>
                      <a:endParaRPr lang="en-US" sz="9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0"/>
                        </a:spcAft>
                      </a:pPr>
                      <a:r>
                        <a:rPr lang="en-US" sz="900" dirty="0">
                          <a:effectLst/>
                        </a:rPr>
                        <a:t>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0"/>
                        </a:spcAft>
                      </a:pPr>
                      <a:r>
                        <a:rPr lang="en-US" sz="900" dirty="0">
                          <a:effectLst/>
                        </a:rPr>
                        <a:t>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0"/>
                        </a:spcAft>
                      </a:pPr>
                      <a:r>
                        <a:rPr lang="en-US" sz="900" dirty="0">
                          <a:effectLst/>
                        </a:rPr>
                        <a:t>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0"/>
                        </a:spcAft>
                      </a:pPr>
                      <a:r>
                        <a:rPr lang="en-US" sz="900" dirty="0">
                          <a:effectLst/>
                        </a:rPr>
                        <a:t>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r>
              <a:tr h="426004">
                <a:tc vMerge="1">
                  <a:txBody>
                    <a:bodyPr/>
                    <a:lstStyle/>
                    <a:p>
                      <a:pPr>
                        <a:lnSpc>
                          <a:spcPct val="107000"/>
                        </a:lnSpc>
                        <a:spcAft>
                          <a:spcPts val="0"/>
                        </a:spcAft>
                      </a:pP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Excitation breaker control and auto synchronization </a:t>
                      </a:r>
                      <a:r>
                        <a:rPr lang="en-US" sz="900" baseline="30000">
                          <a:effectLst/>
                        </a:rPr>
                        <a:t>2*</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No mention</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dirty="0">
                          <a:effectLst/>
                        </a:rPr>
                        <a:t>Using two Bi </a:t>
                      </a:r>
                      <a:r>
                        <a:rPr lang="en-US" sz="900" dirty="0" smtClean="0">
                          <a:effectLst/>
                        </a:rPr>
                        <a:t>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r>
              <a:tr h="284002">
                <a:tc vMerge="1">
                  <a:txBody>
                    <a:bodyPr/>
                    <a:lstStyle/>
                    <a:p>
                      <a:pPr>
                        <a:lnSpc>
                          <a:spcPct val="107000"/>
                        </a:lnSpc>
                        <a:spcAft>
                          <a:spcPts val="0"/>
                        </a:spcAft>
                      </a:pP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Reluctance Torque Synchronizing </a:t>
                      </a:r>
                      <a:r>
                        <a:rPr lang="en-US" sz="900" baseline="30000">
                          <a:effectLst/>
                        </a:rPr>
                        <a:t>3*</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No mention</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N</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N</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r>
              <a:tr h="187626">
                <a:tc vMerge="1">
                  <a:txBody>
                    <a:bodyPr/>
                    <a:lstStyle/>
                    <a:p>
                      <a:pPr>
                        <a:lnSpc>
                          <a:spcPct val="107000"/>
                        </a:lnSpc>
                        <a:spcAft>
                          <a:spcPts val="0"/>
                        </a:spcAft>
                      </a:pP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Power factor regulation</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No</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dirty="0">
                          <a:effectLst/>
                        </a:rPr>
                        <a:t>Y </a:t>
                      </a:r>
                      <a:r>
                        <a:rPr lang="en-US" sz="900" dirty="0" smtClean="0">
                          <a:effectLst/>
                        </a:rPr>
                        <a:t>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N</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N</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r>
              <a:tr h="284002">
                <a:tc vMerge="1">
                  <a:txBody>
                    <a:bodyPr/>
                    <a:lstStyle/>
                    <a:p>
                      <a:pPr>
                        <a:lnSpc>
                          <a:spcPct val="107000"/>
                        </a:lnSpc>
                        <a:spcAft>
                          <a:spcPts val="0"/>
                        </a:spcAft>
                      </a:pP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Self-Tests and Diagnostics</a:t>
                      </a:r>
                      <a:r>
                        <a:rPr lang="en-US" sz="900" baseline="30000">
                          <a:effectLst/>
                        </a:rPr>
                        <a:t> 4*</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No mention</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Y</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a:effectLst/>
                        </a:rPr>
                        <a:t>N</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c>
                  <a:txBody>
                    <a:bodyPr/>
                    <a:lstStyle/>
                    <a:p>
                      <a:pPr>
                        <a:lnSpc>
                          <a:spcPct val="107000"/>
                        </a:lnSpc>
                        <a:spcAft>
                          <a:spcPts val="0"/>
                        </a:spcAft>
                      </a:pPr>
                      <a:r>
                        <a:rPr lang="en-US" sz="900" dirty="0">
                          <a:effectLst/>
                        </a:rPr>
                        <a:t>N</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53662" marR="53662" marT="0" marB="0"/>
                </a:tc>
              </a:tr>
            </a:tbl>
          </a:graphicData>
        </a:graphic>
      </p:graphicFrame>
    </p:spTree>
    <p:extLst>
      <p:ext uri="{BB962C8B-B14F-4D97-AF65-F5344CB8AC3E}">
        <p14:creationId xmlns:p14="http://schemas.microsoft.com/office/powerpoint/2010/main" val="113775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p:cNvSpPr txBox="1">
            <a:spLocks/>
          </p:cNvSpPr>
          <p:nvPr/>
        </p:nvSpPr>
        <p:spPr bwMode="gray">
          <a:xfrm>
            <a:off x="336392" y="1720736"/>
            <a:ext cx="8471218" cy="4351050"/>
          </a:xfrm>
          <a:prstGeom prst="rect">
            <a:avLst/>
          </a:prstGeom>
          <a:solidFill>
            <a:schemeClr val="bg1"/>
          </a:solidFill>
          <a:ln w="12700">
            <a:solidFill>
              <a:schemeClr val="bg1">
                <a:lumMod val="75000"/>
              </a:schemeClr>
            </a:solidFill>
          </a:ln>
          <a:effectLst>
            <a:outerShdw blurRad="50800" dist="38100" dir="2700000" algn="ctr" rotWithShape="0">
              <a:srgbClr val="000000">
                <a:alpha val="43000"/>
              </a:srgbClr>
            </a:outerShdw>
          </a:effectLst>
        </p:spPr>
        <p:txBody>
          <a:bodyPr vert="horz" lIns="144000" tIns="72000" rIns="72000" bIns="72000" rtlCol="0">
            <a:noAutofit/>
          </a:bodyPr>
          <a:lstStyle>
            <a:lvl1pPr marL="0" indent="0" algn="l" defTabSz="914400" rtl="0" eaLnBrk="1" latinLnBrk="0" hangingPunct="1">
              <a:spcBef>
                <a:spcPts val="600"/>
              </a:spcBef>
              <a:buFont typeface="Arial" panose="020B0604020202020204" pitchFamily="34" charset="0"/>
              <a:buNone/>
              <a:defRPr sz="1400" kern="1200" baseline="0">
                <a:solidFill>
                  <a:srgbClr val="666666"/>
                </a:solidFill>
                <a:latin typeface="+mn-lt"/>
                <a:ea typeface="+mn-ea"/>
                <a:cs typeface="+mn-cs"/>
              </a:defRPr>
            </a:lvl1pPr>
            <a:lvl2pPr marL="356400" indent="-172800" algn="l" defTabSz="914400" rtl="0" eaLnBrk="1" latinLnBrk="0" hangingPunct="1">
              <a:spcBef>
                <a:spcPts val="600"/>
              </a:spcBef>
              <a:buSzPct val="70000"/>
              <a:buFont typeface="Wingdings" panose="05000000000000000000" pitchFamily="2" charset="2"/>
              <a:buChar char="§"/>
              <a:defRPr sz="1400" kern="1200">
                <a:solidFill>
                  <a:srgbClr val="666666"/>
                </a:solidFill>
                <a:latin typeface="+mn-lt"/>
                <a:ea typeface="+mn-ea"/>
                <a:cs typeface="+mn-cs"/>
              </a:defRPr>
            </a:lvl2pPr>
            <a:lvl3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3pPr>
            <a:lvl4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4pPr>
            <a:lvl5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5pPr>
            <a:lvl6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6pPr>
            <a:lvl7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7pPr>
            <a:lvl8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8pPr>
            <a:lvl9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9pPr>
          </a:lstStyle>
          <a:p>
            <a:r>
              <a:rPr lang="en-US" sz="1200" dirty="0" smtClean="0"/>
              <a:t> </a:t>
            </a:r>
            <a:r>
              <a:rPr lang="en-GB" sz="1200" b="1" dirty="0"/>
              <a:t>1* </a:t>
            </a:r>
            <a:r>
              <a:rPr lang="en-GB" sz="1200" b="1" dirty="0">
                <a:sym typeface="Wingdings" panose="05000000000000000000" pitchFamily="2" charset="2"/>
              </a:rPr>
              <a:t></a:t>
            </a:r>
            <a:r>
              <a:rPr lang="en-GB" sz="1200" b="1" dirty="0"/>
              <a:t> </a:t>
            </a:r>
            <a:r>
              <a:rPr lang="en-GB" sz="1200" b="1" u="sng" dirty="0"/>
              <a:t>Power Factor (Pull-Out) Protection</a:t>
            </a:r>
            <a:r>
              <a:rPr lang="en-GB" sz="1200" dirty="0"/>
              <a:t>: Motor pull-out protection is provided by a circuit which monitors the power factor and has a built in time delay to prevent inadvertent tripping on transients. Two modes of pull-out protection are available, re-sync mode and ride-thru mode. These modes will be initiated if the lagging power factor drops below the programmed set point, or if a line current surge occurs which is above four times the motor full load current. </a:t>
            </a:r>
            <a:endParaRPr lang="en-US" sz="1200" dirty="0"/>
          </a:p>
          <a:p>
            <a:r>
              <a:rPr lang="en-GB" sz="1200" dirty="0"/>
              <a:t>Re-sync mode operation will cause the Field Application Relay (FAR) to remove the motor field excitation. The motor will continue to run with the field removed for the programmed power factor delay time. If re-synchronization does not occur within this time the trip relay will operate and the motor will stop. </a:t>
            </a:r>
            <a:endParaRPr lang="en-US" sz="1200" dirty="0"/>
          </a:p>
          <a:p>
            <a:r>
              <a:rPr lang="en-GB" sz="1200" dirty="0"/>
              <a:t>In ride-thru mode the motor field excitation is not removed immediately. Instead, the SPM allows the motor to run for the power factor delay time. If the power factor dip or line current surge persists, the trip relay will operate and the motor will stop.</a:t>
            </a:r>
            <a:endParaRPr lang="en-US" sz="1200" dirty="0"/>
          </a:p>
          <a:p>
            <a:r>
              <a:rPr lang="en-GB" sz="1200" b="1" dirty="0"/>
              <a:t>2* </a:t>
            </a:r>
            <a:r>
              <a:rPr lang="en-GB" sz="1200" b="1" dirty="0">
                <a:sym typeface="Wingdings" panose="05000000000000000000" pitchFamily="2" charset="2"/>
              </a:rPr>
              <a:t></a:t>
            </a:r>
            <a:r>
              <a:rPr lang="en-GB" sz="1200" b="1" u="sng" dirty="0"/>
              <a:t>Starting and Synchronizing</a:t>
            </a:r>
            <a:r>
              <a:rPr lang="en-GB" sz="1200" dirty="0"/>
              <a:t>: In slip ring motors, the SPM detects the rotor speed and angle from rotor terminal voltage and determines the correct time to close the field application relay based on the percent synchronous slip set point. This applies excitation to the motor field and opens up the field discharge resistor loop.</a:t>
            </a:r>
            <a:endParaRPr lang="en-US" sz="1200" dirty="0"/>
          </a:p>
          <a:p>
            <a:r>
              <a:rPr lang="en-GB" sz="1200" dirty="0"/>
              <a:t>In brushless motors, the voltage is applied to the exciter after a </a:t>
            </a:r>
            <a:r>
              <a:rPr lang="en-GB" sz="1200" dirty="0" err="1"/>
              <a:t>preset</a:t>
            </a:r>
            <a:r>
              <a:rPr lang="en-GB" sz="1200" dirty="0"/>
              <a:t> programmable time elapses. Power factor </a:t>
            </a:r>
            <a:r>
              <a:rPr lang="en-GB" sz="1200" dirty="0" err="1"/>
              <a:t>pullout</a:t>
            </a:r>
            <a:r>
              <a:rPr lang="en-GB" sz="1200" dirty="0"/>
              <a:t> protection is then enabled. A contact (FCX) is also provided to signal automatic motor loading.</a:t>
            </a:r>
            <a:endParaRPr lang="en-US" sz="1200" dirty="0"/>
          </a:p>
          <a:p>
            <a:r>
              <a:rPr lang="en-GB" sz="1200" b="1" dirty="0"/>
              <a:t>3* </a:t>
            </a:r>
            <a:r>
              <a:rPr lang="en-GB" sz="1200" b="1" dirty="0">
                <a:sym typeface="Wingdings" panose="05000000000000000000" pitchFamily="2" charset="2"/>
              </a:rPr>
              <a:t></a:t>
            </a:r>
            <a:r>
              <a:rPr lang="en-GB" sz="1200" b="1" u="sng" dirty="0"/>
              <a:t>Reluctance Torque Synchronizing</a:t>
            </a:r>
            <a:r>
              <a:rPr lang="en-GB" sz="1200" b="1" dirty="0"/>
              <a:t>: </a:t>
            </a:r>
            <a:r>
              <a:rPr lang="en-GB" sz="1200" dirty="0"/>
              <a:t>Reluctance torque synchronizing is when a lightly loaded synchronous motor pulls into synchronization before the rotor poles are externally magnetized. The SPM’s field application control responds by applying excitation if a motor synchronizes on reluctance torque</a:t>
            </a:r>
            <a:r>
              <a:rPr lang="en-GB" sz="1200" dirty="0" smtClean="0"/>
              <a:t>.</a:t>
            </a:r>
          </a:p>
          <a:p>
            <a:r>
              <a:rPr lang="en-GB" sz="1200" b="1" dirty="0"/>
              <a:t>5* </a:t>
            </a:r>
            <a:r>
              <a:rPr lang="en-GB" sz="1200" b="1" dirty="0">
                <a:sym typeface="Wingdings" panose="05000000000000000000" pitchFamily="2" charset="2"/>
              </a:rPr>
              <a:t></a:t>
            </a:r>
            <a:r>
              <a:rPr lang="en-GB" sz="1200" b="1" dirty="0"/>
              <a:t> </a:t>
            </a:r>
            <a:r>
              <a:rPr lang="en-GB" sz="1200" b="1" u="sng" dirty="0"/>
              <a:t>Incomplete sequence:</a:t>
            </a:r>
            <a:r>
              <a:rPr lang="en-GB" sz="1200" b="1" dirty="0"/>
              <a:t> </a:t>
            </a:r>
            <a:r>
              <a:rPr lang="en-GB" sz="1200" dirty="0"/>
              <a:t>In case after motor start, motor not reached to synchronous speed within preconfigure delay time.</a:t>
            </a:r>
            <a:endParaRPr lang="en-US" sz="1200" dirty="0"/>
          </a:p>
          <a:p>
            <a:endParaRPr lang="en-US" sz="1200" dirty="0"/>
          </a:p>
          <a:p>
            <a:pPr eaLnBrk="0" fontAlgn="base" hangingPunct="0">
              <a:spcBef>
                <a:spcPct val="0"/>
              </a:spcBef>
              <a:spcAft>
                <a:spcPct val="0"/>
              </a:spcAft>
            </a:pPr>
            <a:endParaRPr lang="en-US" altLang="hi-IN" sz="2400" dirty="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dirty="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dirty="0" smtClean="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22</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pPr lvl="0"/>
            <a:r>
              <a:rPr lang="en-US" dirty="0"/>
              <a:t>Synchronous </a:t>
            </a:r>
            <a:r>
              <a:rPr lang="en-US" dirty="0" smtClean="0"/>
              <a:t>Motor </a:t>
            </a:r>
            <a:r>
              <a:rPr lang="en-US" dirty="0"/>
              <a:t>C</a:t>
            </a:r>
            <a:r>
              <a:rPr lang="en-US" dirty="0" smtClean="0"/>
              <a:t>ontrol </a:t>
            </a:r>
            <a:r>
              <a:rPr lang="en-US" dirty="0"/>
              <a:t>and </a:t>
            </a:r>
            <a:r>
              <a:rPr lang="en-US" dirty="0" smtClean="0"/>
              <a:t>Protection </a:t>
            </a:r>
            <a:r>
              <a:rPr lang="en-US" dirty="0"/>
              <a:t>(GE,SEL, SIEMENS)</a:t>
            </a:r>
          </a:p>
          <a:p>
            <a:endParaRPr lang="hi-IN" dirty="0"/>
          </a:p>
        </p:txBody>
      </p:sp>
    </p:spTree>
    <p:extLst>
      <p:ext uri="{BB962C8B-B14F-4D97-AF65-F5344CB8AC3E}">
        <p14:creationId xmlns:p14="http://schemas.microsoft.com/office/powerpoint/2010/main" val="324953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p:cNvSpPr txBox="1">
            <a:spLocks/>
          </p:cNvSpPr>
          <p:nvPr/>
        </p:nvSpPr>
        <p:spPr bwMode="gray">
          <a:xfrm>
            <a:off x="336392" y="1744583"/>
            <a:ext cx="8471218" cy="4351050"/>
          </a:xfrm>
          <a:prstGeom prst="rect">
            <a:avLst/>
          </a:prstGeom>
          <a:solidFill>
            <a:schemeClr val="bg1"/>
          </a:solidFill>
          <a:ln w="12700">
            <a:solidFill>
              <a:schemeClr val="bg1">
                <a:lumMod val="75000"/>
              </a:schemeClr>
            </a:solidFill>
          </a:ln>
          <a:effectLst>
            <a:outerShdw blurRad="50800" dist="38100" dir="2700000" algn="ctr" rotWithShape="0">
              <a:srgbClr val="000000">
                <a:alpha val="43000"/>
              </a:srgbClr>
            </a:outerShdw>
          </a:effectLst>
        </p:spPr>
        <p:txBody>
          <a:bodyPr vert="horz" lIns="144000" tIns="72000" rIns="72000" bIns="72000" rtlCol="0">
            <a:noAutofit/>
          </a:bodyPr>
          <a:lstStyle>
            <a:lvl1pPr marL="0" indent="0" algn="l" defTabSz="914400" rtl="0" eaLnBrk="1" latinLnBrk="0" hangingPunct="1">
              <a:spcBef>
                <a:spcPts val="600"/>
              </a:spcBef>
              <a:buFont typeface="Arial" panose="020B0604020202020204" pitchFamily="34" charset="0"/>
              <a:buNone/>
              <a:defRPr sz="1400" kern="1200" baseline="0">
                <a:solidFill>
                  <a:srgbClr val="666666"/>
                </a:solidFill>
                <a:latin typeface="+mn-lt"/>
                <a:ea typeface="+mn-ea"/>
                <a:cs typeface="+mn-cs"/>
              </a:defRPr>
            </a:lvl1pPr>
            <a:lvl2pPr marL="356400" indent="-172800" algn="l" defTabSz="914400" rtl="0" eaLnBrk="1" latinLnBrk="0" hangingPunct="1">
              <a:spcBef>
                <a:spcPts val="600"/>
              </a:spcBef>
              <a:buSzPct val="70000"/>
              <a:buFont typeface="Wingdings" panose="05000000000000000000" pitchFamily="2" charset="2"/>
              <a:buChar char="§"/>
              <a:defRPr sz="1400" kern="1200">
                <a:solidFill>
                  <a:srgbClr val="666666"/>
                </a:solidFill>
                <a:latin typeface="+mn-lt"/>
                <a:ea typeface="+mn-ea"/>
                <a:cs typeface="+mn-cs"/>
              </a:defRPr>
            </a:lvl2pPr>
            <a:lvl3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3pPr>
            <a:lvl4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4pPr>
            <a:lvl5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5pPr>
            <a:lvl6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6pPr>
            <a:lvl7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7pPr>
            <a:lvl8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8pPr>
            <a:lvl9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9pPr>
          </a:lstStyle>
          <a:p>
            <a:endParaRPr lang="en-US" sz="1200" dirty="0"/>
          </a:p>
          <a:p>
            <a:pPr eaLnBrk="0" fontAlgn="base" hangingPunct="0">
              <a:spcBef>
                <a:spcPct val="0"/>
              </a:spcBef>
              <a:spcAft>
                <a:spcPct val="0"/>
              </a:spcAft>
            </a:pPr>
            <a:endParaRPr lang="en-US" altLang="hi-IN" sz="2400" dirty="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dirty="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dirty="0" smtClean="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23</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pPr lvl="0"/>
            <a:r>
              <a:rPr lang="en-US" dirty="0"/>
              <a:t>Synchronous </a:t>
            </a:r>
            <a:r>
              <a:rPr lang="en-US" dirty="0" smtClean="0"/>
              <a:t>Motor </a:t>
            </a:r>
            <a:r>
              <a:rPr lang="en-US" dirty="0"/>
              <a:t>C</a:t>
            </a:r>
            <a:r>
              <a:rPr lang="en-US" dirty="0" smtClean="0"/>
              <a:t>ontrol </a:t>
            </a:r>
            <a:r>
              <a:rPr lang="en-US" dirty="0"/>
              <a:t>and </a:t>
            </a:r>
            <a:r>
              <a:rPr lang="en-US" dirty="0" smtClean="0"/>
              <a:t>Protection </a:t>
            </a:r>
            <a:r>
              <a:rPr lang="en-US" dirty="0"/>
              <a:t>(</a:t>
            </a:r>
            <a:r>
              <a:rPr lang="en-US" dirty="0" smtClean="0"/>
              <a:t>GE)</a:t>
            </a:r>
            <a:endParaRPr lang="en-US" dirty="0"/>
          </a:p>
          <a:p>
            <a:endParaRPr lang="hi-IN" dirty="0"/>
          </a:p>
        </p:txBody>
      </p:sp>
      <p:pic>
        <p:nvPicPr>
          <p:cNvPr id="9" name="Picture 8"/>
          <p:cNvPicPr/>
          <p:nvPr/>
        </p:nvPicPr>
        <p:blipFill rotWithShape="1">
          <a:blip r:embed="rId2"/>
          <a:srcRect b="4997"/>
          <a:stretch/>
        </p:blipFill>
        <p:spPr bwMode="auto">
          <a:xfrm>
            <a:off x="4572000" y="3817514"/>
            <a:ext cx="3577977" cy="2102681"/>
          </a:xfrm>
          <a:prstGeom prst="rect">
            <a:avLst/>
          </a:prstGeom>
          <a:ln>
            <a:noFill/>
          </a:ln>
          <a:extLst>
            <a:ext uri="{53640926-AAD7-44D8-BBD7-CCE9431645EC}">
              <a14:shadowObscured xmlns:a14="http://schemas.microsoft.com/office/drawing/2010/main"/>
            </a:ext>
          </a:extLst>
        </p:spPr>
      </p:pic>
      <p:pic>
        <p:nvPicPr>
          <p:cNvPr id="10" name="Picture 9"/>
          <p:cNvPicPr/>
          <p:nvPr/>
        </p:nvPicPr>
        <p:blipFill>
          <a:blip r:embed="rId3"/>
          <a:stretch>
            <a:fillRect/>
          </a:stretch>
        </p:blipFill>
        <p:spPr>
          <a:xfrm>
            <a:off x="484224" y="1863489"/>
            <a:ext cx="3188874" cy="4059881"/>
          </a:xfrm>
          <a:prstGeom prst="rect">
            <a:avLst/>
          </a:prstGeom>
        </p:spPr>
      </p:pic>
      <p:pic>
        <p:nvPicPr>
          <p:cNvPr id="11" name="Picture 10"/>
          <p:cNvPicPr/>
          <p:nvPr/>
        </p:nvPicPr>
        <p:blipFill>
          <a:blip r:embed="rId4"/>
          <a:stretch>
            <a:fillRect/>
          </a:stretch>
        </p:blipFill>
        <p:spPr>
          <a:xfrm>
            <a:off x="3892270" y="1781853"/>
            <a:ext cx="4182824" cy="2035661"/>
          </a:xfrm>
          <a:prstGeom prst="rect">
            <a:avLst/>
          </a:prstGeom>
        </p:spPr>
      </p:pic>
    </p:spTree>
    <p:extLst>
      <p:ext uri="{BB962C8B-B14F-4D97-AF65-F5344CB8AC3E}">
        <p14:creationId xmlns:p14="http://schemas.microsoft.com/office/powerpoint/2010/main" val="49804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p:cNvSpPr txBox="1">
            <a:spLocks/>
          </p:cNvSpPr>
          <p:nvPr/>
        </p:nvSpPr>
        <p:spPr bwMode="gray">
          <a:xfrm>
            <a:off x="336392" y="1744583"/>
            <a:ext cx="8471218" cy="4351050"/>
          </a:xfrm>
          <a:prstGeom prst="rect">
            <a:avLst/>
          </a:prstGeom>
          <a:solidFill>
            <a:schemeClr val="bg1"/>
          </a:solidFill>
          <a:ln w="12700">
            <a:solidFill>
              <a:schemeClr val="bg1">
                <a:lumMod val="75000"/>
              </a:schemeClr>
            </a:solidFill>
          </a:ln>
          <a:effectLst>
            <a:outerShdw blurRad="50800" dist="38100" dir="2700000" algn="ctr" rotWithShape="0">
              <a:srgbClr val="000000">
                <a:alpha val="43000"/>
              </a:srgbClr>
            </a:outerShdw>
          </a:effectLst>
        </p:spPr>
        <p:txBody>
          <a:bodyPr vert="horz" lIns="144000" tIns="72000" rIns="72000" bIns="72000" rtlCol="0">
            <a:noAutofit/>
          </a:bodyPr>
          <a:lstStyle>
            <a:lvl1pPr marL="0" indent="0" algn="l" defTabSz="914400" rtl="0" eaLnBrk="1" latinLnBrk="0" hangingPunct="1">
              <a:spcBef>
                <a:spcPts val="600"/>
              </a:spcBef>
              <a:buFont typeface="Arial" panose="020B0604020202020204" pitchFamily="34" charset="0"/>
              <a:buNone/>
              <a:defRPr sz="1400" kern="1200" baseline="0">
                <a:solidFill>
                  <a:srgbClr val="666666"/>
                </a:solidFill>
                <a:latin typeface="+mn-lt"/>
                <a:ea typeface="+mn-ea"/>
                <a:cs typeface="+mn-cs"/>
              </a:defRPr>
            </a:lvl1pPr>
            <a:lvl2pPr marL="356400" indent="-172800" algn="l" defTabSz="914400" rtl="0" eaLnBrk="1" latinLnBrk="0" hangingPunct="1">
              <a:spcBef>
                <a:spcPts val="600"/>
              </a:spcBef>
              <a:buSzPct val="70000"/>
              <a:buFont typeface="Wingdings" panose="05000000000000000000" pitchFamily="2" charset="2"/>
              <a:buChar char="§"/>
              <a:defRPr sz="1400" kern="1200">
                <a:solidFill>
                  <a:srgbClr val="666666"/>
                </a:solidFill>
                <a:latin typeface="+mn-lt"/>
                <a:ea typeface="+mn-ea"/>
                <a:cs typeface="+mn-cs"/>
              </a:defRPr>
            </a:lvl2pPr>
            <a:lvl3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3pPr>
            <a:lvl4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4pPr>
            <a:lvl5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5pPr>
            <a:lvl6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6pPr>
            <a:lvl7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7pPr>
            <a:lvl8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8pPr>
            <a:lvl9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9pPr>
          </a:lstStyle>
          <a:p>
            <a:r>
              <a:rPr lang="en-US" sz="1200" dirty="0" smtClean="0"/>
              <a:t>  </a:t>
            </a:r>
          </a:p>
          <a:p>
            <a:endParaRPr lang="en-US" sz="1200" dirty="0"/>
          </a:p>
          <a:p>
            <a:pPr eaLnBrk="0" fontAlgn="base" hangingPunct="0">
              <a:spcBef>
                <a:spcPct val="0"/>
              </a:spcBef>
              <a:spcAft>
                <a:spcPct val="0"/>
              </a:spcAft>
            </a:pPr>
            <a:endParaRPr lang="en-US" altLang="hi-IN" sz="2400" dirty="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dirty="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dirty="0" smtClean="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24</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pPr lvl="0"/>
            <a:r>
              <a:rPr lang="en-US" dirty="0"/>
              <a:t>Synchronous </a:t>
            </a:r>
            <a:r>
              <a:rPr lang="en-US" dirty="0" smtClean="0"/>
              <a:t>Motor </a:t>
            </a:r>
            <a:r>
              <a:rPr lang="en-US" dirty="0"/>
              <a:t>C</a:t>
            </a:r>
            <a:r>
              <a:rPr lang="en-US" dirty="0" smtClean="0"/>
              <a:t>ontrol </a:t>
            </a:r>
            <a:r>
              <a:rPr lang="en-US" dirty="0"/>
              <a:t>and </a:t>
            </a:r>
            <a:r>
              <a:rPr lang="en-US" dirty="0" smtClean="0"/>
              <a:t>Protection (SEL)</a:t>
            </a:r>
            <a:endParaRPr lang="en-US" dirty="0"/>
          </a:p>
          <a:p>
            <a:endParaRPr lang="hi-IN" dirty="0"/>
          </a:p>
        </p:txBody>
      </p:sp>
      <p:pic>
        <p:nvPicPr>
          <p:cNvPr id="12" name="Picture 11"/>
          <p:cNvPicPr/>
          <p:nvPr/>
        </p:nvPicPr>
        <p:blipFill rotWithShape="1">
          <a:blip r:embed="rId2"/>
          <a:srcRect b="12272"/>
          <a:stretch/>
        </p:blipFill>
        <p:spPr bwMode="auto">
          <a:xfrm>
            <a:off x="2438082" y="2099956"/>
            <a:ext cx="4267835" cy="32245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858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p:cNvSpPr txBox="1">
            <a:spLocks/>
          </p:cNvSpPr>
          <p:nvPr/>
        </p:nvSpPr>
        <p:spPr bwMode="gray">
          <a:xfrm>
            <a:off x="336392" y="1744583"/>
            <a:ext cx="8471218" cy="4351050"/>
          </a:xfrm>
          <a:prstGeom prst="rect">
            <a:avLst/>
          </a:prstGeom>
          <a:solidFill>
            <a:schemeClr val="bg1"/>
          </a:solidFill>
          <a:ln w="12700">
            <a:solidFill>
              <a:schemeClr val="bg1">
                <a:lumMod val="75000"/>
              </a:schemeClr>
            </a:solidFill>
          </a:ln>
          <a:effectLst>
            <a:outerShdw blurRad="50800" dist="38100" dir="2700000" algn="ctr" rotWithShape="0">
              <a:srgbClr val="000000">
                <a:alpha val="43000"/>
              </a:srgbClr>
            </a:outerShdw>
          </a:effectLst>
        </p:spPr>
        <p:txBody>
          <a:bodyPr vert="horz" lIns="144000" tIns="72000" rIns="72000" bIns="72000" rtlCol="0">
            <a:noAutofit/>
          </a:bodyPr>
          <a:lstStyle>
            <a:lvl1pPr marL="0" indent="0" algn="l" defTabSz="914400" rtl="0" eaLnBrk="1" latinLnBrk="0" hangingPunct="1">
              <a:spcBef>
                <a:spcPts val="600"/>
              </a:spcBef>
              <a:buFont typeface="Arial" panose="020B0604020202020204" pitchFamily="34" charset="0"/>
              <a:buNone/>
              <a:defRPr sz="1400" kern="1200" baseline="0">
                <a:solidFill>
                  <a:srgbClr val="666666"/>
                </a:solidFill>
                <a:latin typeface="+mn-lt"/>
                <a:ea typeface="+mn-ea"/>
                <a:cs typeface="+mn-cs"/>
              </a:defRPr>
            </a:lvl1pPr>
            <a:lvl2pPr marL="356400" indent="-172800" algn="l" defTabSz="914400" rtl="0" eaLnBrk="1" latinLnBrk="0" hangingPunct="1">
              <a:spcBef>
                <a:spcPts val="600"/>
              </a:spcBef>
              <a:buSzPct val="70000"/>
              <a:buFont typeface="Wingdings" panose="05000000000000000000" pitchFamily="2" charset="2"/>
              <a:buChar char="§"/>
              <a:defRPr sz="1400" kern="1200">
                <a:solidFill>
                  <a:srgbClr val="666666"/>
                </a:solidFill>
                <a:latin typeface="+mn-lt"/>
                <a:ea typeface="+mn-ea"/>
                <a:cs typeface="+mn-cs"/>
              </a:defRPr>
            </a:lvl2pPr>
            <a:lvl3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3pPr>
            <a:lvl4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4pPr>
            <a:lvl5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5pPr>
            <a:lvl6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6pPr>
            <a:lvl7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7pPr>
            <a:lvl8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8pPr>
            <a:lvl9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9pPr>
          </a:lstStyle>
          <a:p>
            <a:r>
              <a:rPr lang="en-US" sz="1200" dirty="0" smtClean="0"/>
              <a:t>  </a:t>
            </a:r>
          </a:p>
          <a:p>
            <a:endParaRPr lang="en-US" sz="1200" dirty="0"/>
          </a:p>
          <a:p>
            <a:pPr eaLnBrk="0" fontAlgn="base" hangingPunct="0">
              <a:spcBef>
                <a:spcPct val="0"/>
              </a:spcBef>
              <a:spcAft>
                <a:spcPct val="0"/>
              </a:spcAft>
            </a:pPr>
            <a:endParaRPr lang="en-US" altLang="hi-IN" sz="2400" dirty="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dirty="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dirty="0" smtClean="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25</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pPr lvl="0"/>
            <a:r>
              <a:rPr lang="en-US" dirty="0" smtClean="0"/>
              <a:t>Synchronous Motor </a:t>
            </a:r>
            <a:r>
              <a:rPr lang="en-US" dirty="0"/>
              <a:t>C</a:t>
            </a:r>
            <a:r>
              <a:rPr lang="en-US" dirty="0" smtClean="0"/>
              <a:t>ontrol and Protection (SIEMENS)</a:t>
            </a:r>
            <a:endParaRPr lang="en-US" dirty="0"/>
          </a:p>
          <a:p>
            <a:endParaRPr lang="hi-IN" dirty="0"/>
          </a:p>
        </p:txBody>
      </p:sp>
      <p:pic>
        <p:nvPicPr>
          <p:cNvPr id="9" name="Picture 8"/>
          <p:cNvPicPr/>
          <p:nvPr/>
        </p:nvPicPr>
        <p:blipFill>
          <a:blip r:embed="rId2"/>
          <a:stretch>
            <a:fillRect/>
          </a:stretch>
        </p:blipFill>
        <p:spPr>
          <a:xfrm>
            <a:off x="573067" y="1801683"/>
            <a:ext cx="3664364" cy="4236850"/>
          </a:xfrm>
          <a:prstGeom prst="rect">
            <a:avLst/>
          </a:prstGeom>
        </p:spPr>
      </p:pic>
      <p:pic>
        <p:nvPicPr>
          <p:cNvPr id="10" name="Picture 9"/>
          <p:cNvPicPr/>
          <p:nvPr/>
        </p:nvPicPr>
        <p:blipFill>
          <a:blip r:embed="rId3"/>
          <a:stretch>
            <a:fillRect/>
          </a:stretch>
        </p:blipFill>
        <p:spPr>
          <a:xfrm>
            <a:off x="4474106" y="1801684"/>
            <a:ext cx="3058790" cy="2372616"/>
          </a:xfrm>
          <a:prstGeom prst="rect">
            <a:avLst/>
          </a:prstGeom>
        </p:spPr>
      </p:pic>
      <p:pic>
        <p:nvPicPr>
          <p:cNvPr id="11" name="Picture 10"/>
          <p:cNvPicPr/>
          <p:nvPr/>
        </p:nvPicPr>
        <p:blipFill>
          <a:blip r:embed="rId4"/>
          <a:stretch>
            <a:fillRect/>
          </a:stretch>
        </p:blipFill>
        <p:spPr>
          <a:xfrm>
            <a:off x="4474106" y="4231401"/>
            <a:ext cx="3685200" cy="1490126"/>
          </a:xfrm>
          <a:prstGeom prst="rect">
            <a:avLst/>
          </a:prstGeom>
        </p:spPr>
      </p:pic>
    </p:spTree>
    <p:extLst>
      <p:ext uri="{BB962C8B-B14F-4D97-AF65-F5344CB8AC3E}">
        <p14:creationId xmlns:p14="http://schemas.microsoft.com/office/powerpoint/2010/main" val="106661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sz="1200" dirty="0">
                <a:solidFill>
                  <a:schemeClr val="tx2">
                    <a:lumMod val="60000"/>
                    <a:lumOff val="40000"/>
                  </a:schemeClr>
                </a:solidFill>
              </a:rPr>
              <a:t>Differential Protection </a:t>
            </a:r>
          </a:p>
          <a:p>
            <a:pPr lvl="1"/>
            <a:r>
              <a:rPr lang="en-US" sz="1200" dirty="0">
                <a:solidFill>
                  <a:schemeClr val="tx2">
                    <a:lumMod val="60000"/>
                    <a:lumOff val="40000"/>
                  </a:schemeClr>
                </a:solidFill>
              </a:rPr>
              <a:t>Differential CT </a:t>
            </a:r>
            <a:r>
              <a:rPr lang="en-US" sz="1200" dirty="0" smtClean="0">
                <a:solidFill>
                  <a:schemeClr val="tx2">
                    <a:lumMod val="60000"/>
                    <a:lumOff val="40000"/>
                  </a:schemeClr>
                </a:solidFill>
              </a:rPr>
              <a:t>Connection</a:t>
            </a:r>
            <a:endParaRPr lang="en-US" sz="1200" dirty="0">
              <a:solidFill>
                <a:schemeClr val="tx2">
                  <a:lumMod val="60000"/>
                  <a:lumOff val="40000"/>
                </a:schemeClr>
              </a:solidFill>
            </a:endParaRPr>
          </a:p>
          <a:p>
            <a:pPr lvl="0"/>
            <a:r>
              <a:rPr lang="en-US" sz="1200" dirty="0">
                <a:solidFill>
                  <a:schemeClr val="tx2">
                    <a:lumMod val="60000"/>
                    <a:lumOff val="40000"/>
                  </a:schemeClr>
                </a:solidFill>
              </a:rPr>
              <a:t>Thermal Overload</a:t>
            </a:r>
          </a:p>
          <a:p>
            <a:pPr lvl="1"/>
            <a:r>
              <a:rPr lang="en-US" sz="1200" dirty="0">
                <a:solidFill>
                  <a:schemeClr val="tx2">
                    <a:lumMod val="60000"/>
                    <a:lumOff val="40000"/>
                  </a:schemeClr>
                </a:solidFill>
              </a:rPr>
              <a:t>Hot and cold safe stall </a:t>
            </a:r>
            <a:r>
              <a:rPr lang="en-US" sz="1200" dirty="0" smtClean="0">
                <a:solidFill>
                  <a:schemeClr val="tx2">
                    <a:lumMod val="60000"/>
                    <a:lumOff val="40000"/>
                  </a:schemeClr>
                </a:solidFill>
              </a:rPr>
              <a:t>ratio </a:t>
            </a:r>
            <a:r>
              <a:rPr lang="en-US" sz="1200" dirty="0">
                <a:solidFill>
                  <a:schemeClr val="tx2">
                    <a:lumMod val="60000"/>
                    <a:lumOff val="40000"/>
                  </a:schemeClr>
                </a:solidFill>
              </a:rPr>
              <a:t>(GE),</a:t>
            </a:r>
          </a:p>
          <a:p>
            <a:pPr lvl="1"/>
            <a:r>
              <a:rPr lang="en-US" sz="1200" dirty="0">
                <a:solidFill>
                  <a:schemeClr val="tx2">
                    <a:lumMod val="60000"/>
                    <a:lumOff val="40000"/>
                  </a:schemeClr>
                </a:solidFill>
              </a:rPr>
              <a:t>Stator temperature RTD bias (GE)  </a:t>
            </a:r>
          </a:p>
          <a:p>
            <a:pPr lvl="1"/>
            <a:r>
              <a:rPr lang="en-US" sz="1200" dirty="0">
                <a:solidFill>
                  <a:schemeClr val="tx2">
                    <a:lumMod val="60000"/>
                    <a:lumOff val="40000"/>
                  </a:schemeClr>
                </a:solidFill>
              </a:rPr>
              <a:t>RTD box as external hardware.(SIEMENS)</a:t>
            </a:r>
          </a:p>
          <a:p>
            <a:pPr lvl="1"/>
            <a:r>
              <a:rPr lang="en-US" sz="1200" dirty="0">
                <a:solidFill>
                  <a:schemeClr val="tx2">
                    <a:lumMod val="60000"/>
                    <a:lumOff val="40000"/>
                  </a:schemeClr>
                </a:solidFill>
              </a:rPr>
              <a:t>Slip dependent thermal model (SEL)</a:t>
            </a:r>
          </a:p>
          <a:p>
            <a:pPr lvl="1"/>
            <a:r>
              <a:rPr lang="en-US" sz="1200" dirty="0">
                <a:solidFill>
                  <a:schemeClr val="tx2">
                    <a:lumMod val="60000"/>
                    <a:lumOff val="40000"/>
                  </a:schemeClr>
                </a:solidFill>
              </a:rPr>
              <a:t>Independent thermal model for stator and rotor (SEL)</a:t>
            </a:r>
          </a:p>
          <a:p>
            <a:pPr lvl="1"/>
            <a:r>
              <a:rPr lang="en-US" sz="1200" dirty="0" smtClean="0">
                <a:solidFill>
                  <a:schemeClr val="tx2">
                    <a:lumMod val="60000"/>
                    <a:lumOff val="40000"/>
                  </a:schemeClr>
                </a:solidFill>
              </a:rPr>
              <a:t>Integrated </a:t>
            </a:r>
            <a:r>
              <a:rPr lang="en-US" sz="1200" dirty="0">
                <a:solidFill>
                  <a:schemeClr val="tx2">
                    <a:lumMod val="60000"/>
                    <a:lumOff val="40000"/>
                  </a:schemeClr>
                </a:solidFill>
              </a:rPr>
              <a:t>approach (SEL)</a:t>
            </a:r>
          </a:p>
          <a:p>
            <a:pPr lvl="0"/>
            <a:r>
              <a:rPr lang="en-US" sz="1200" dirty="0">
                <a:solidFill>
                  <a:schemeClr val="tx2">
                    <a:lumMod val="60000"/>
                    <a:lumOff val="40000"/>
                  </a:schemeClr>
                </a:solidFill>
              </a:rPr>
              <a:t>Flexi </a:t>
            </a:r>
            <a:r>
              <a:rPr lang="en-US" sz="1200" dirty="0" smtClean="0">
                <a:solidFill>
                  <a:schemeClr val="tx2">
                    <a:lumMod val="60000"/>
                    <a:lumOff val="40000"/>
                  </a:schemeClr>
                </a:solidFill>
              </a:rPr>
              <a:t>Curve </a:t>
            </a:r>
            <a:r>
              <a:rPr lang="en-US" sz="1200" dirty="0">
                <a:solidFill>
                  <a:schemeClr val="tx2">
                    <a:lumMod val="60000"/>
                    <a:lumOff val="40000"/>
                  </a:schemeClr>
                </a:solidFill>
              </a:rPr>
              <a:t>(GE)</a:t>
            </a:r>
          </a:p>
          <a:p>
            <a:pPr lvl="0"/>
            <a:r>
              <a:rPr lang="en-US" sz="1200" dirty="0">
                <a:solidFill>
                  <a:schemeClr val="tx2">
                    <a:lumMod val="60000"/>
                    <a:lumOff val="40000"/>
                  </a:schemeClr>
                </a:solidFill>
              </a:rPr>
              <a:t>Flexible </a:t>
            </a:r>
            <a:r>
              <a:rPr lang="en-US" sz="1200" dirty="0" smtClean="0">
                <a:solidFill>
                  <a:schemeClr val="tx2">
                    <a:lumMod val="60000"/>
                    <a:lumOff val="40000"/>
                  </a:schemeClr>
                </a:solidFill>
              </a:rPr>
              <a:t>Protection </a:t>
            </a:r>
            <a:r>
              <a:rPr lang="en-US" sz="1200" dirty="0">
                <a:solidFill>
                  <a:schemeClr val="tx2">
                    <a:lumMod val="60000"/>
                    <a:lumOff val="40000"/>
                  </a:schemeClr>
                </a:solidFill>
              </a:rPr>
              <a:t>(SIEMENS)</a:t>
            </a:r>
          </a:p>
          <a:p>
            <a:pPr lvl="0"/>
            <a:r>
              <a:rPr lang="en-US" sz="1200" dirty="0">
                <a:solidFill>
                  <a:schemeClr val="tx2">
                    <a:lumMod val="60000"/>
                    <a:lumOff val="40000"/>
                  </a:schemeClr>
                </a:solidFill>
              </a:rPr>
              <a:t>Application </a:t>
            </a:r>
            <a:r>
              <a:rPr lang="en-US" sz="1200" dirty="0" smtClean="0">
                <a:solidFill>
                  <a:schemeClr val="tx2">
                    <a:lumMod val="60000"/>
                    <a:lumOff val="40000"/>
                  </a:schemeClr>
                </a:solidFill>
              </a:rPr>
              <a:t>Coverage </a:t>
            </a:r>
            <a:r>
              <a:rPr lang="en-US" sz="1200" dirty="0">
                <a:solidFill>
                  <a:schemeClr val="tx2">
                    <a:lumMod val="60000"/>
                    <a:lumOff val="40000"/>
                  </a:schemeClr>
                </a:solidFill>
              </a:rPr>
              <a:t>– Intermittent load application note (SEL)</a:t>
            </a:r>
          </a:p>
        </p:txBody>
      </p:sp>
      <p:sp>
        <p:nvSpPr>
          <p:cNvPr id="3" name="Title 2"/>
          <p:cNvSpPr>
            <a:spLocks noGrp="1"/>
          </p:cNvSpPr>
          <p:nvPr>
            <p:ph type="title"/>
          </p:nvPr>
        </p:nvSpPr>
        <p:spPr/>
        <p:txBody>
          <a:bodyPr/>
          <a:lstStyle/>
          <a:p>
            <a:r>
              <a:rPr lang="en-US" dirty="0" smtClean="0"/>
              <a:t>Weakness</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26</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smtClean="0"/>
              <a:t> </a:t>
            </a:r>
            <a:endParaRPr lang="hi-IN" dirty="0"/>
          </a:p>
        </p:txBody>
      </p:sp>
    </p:spTree>
    <p:extLst>
      <p:ext uri="{BB962C8B-B14F-4D97-AF65-F5344CB8AC3E}">
        <p14:creationId xmlns:p14="http://schemas.microsoft.com/office/powerpoint/2010/main" val="333858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p:cNvSpPr txBox="1">
            <a:spLocks/>
          </p:cNvSpPr>
          <p:nvPr/>
        </p:nvSpPr>
        <p:spPr bwMode="gray">
          <a:xfrm>
            <a:off x="336392" y="1720736"/>
            <a:ext cx="8471218" cy="4351050"/>
          </a:xfrm>
          <a:prstGeom prst="rect">
            <a:avLst/>
          </a:prstGeom>
          <a:solidFill>
            <a:schemeClr val="bg1"/>
          </a:solidFill>
          <a:ln w="12700">
            <a:solidFill>
              <a:schemeClr val="bg1">
                <a:lumMod val="75000"/>
              </a:schemeClr>
            </a:solidFill>
          </a:ln>
          <a:effectLst>
            <a:outerShdw blurRad="50800" dist="38100" dir="2700000" algn="ctr" rotWithShape="0">
              <a:srgbClr val="000000">
                <a:alpha val="43000"/>
              </a:srgbClr>
            </a:outerShdw>
          </a:effectLst>
        </p:spPr>
        <p:txBody>
          <a:bodyPr vert="horz" lIns="144000" tIns="72000" rIns="72000" bIns="72000" rtlCol="0">
            <a:noAutofit/>
          </a:bodyPr>
          <a:lstStyle>
            <a:lvl1pPr marL="0" indent="0" algn="l" defTabSz="914400" rtl="0" eaLnBrk="1" latinLnBrk="0" hangingPunct="1">
              <a:spcBef>
                <a:spcPts val="600"/>
              </a:spcBef>
              <a:buFont typeface="Arial" panose="020B0604020202020204" pitchFamily="34" charset="0"/>
              <a:buNone/>
              <a:defRPr sz="1400" kern="1200" baseline="0">
                <a:solidFill>
                  <a:srgbClr val="666666"/>
                </a:solidFill>
                <a:latin typeface="+mn-lt"/>
                <a:ea typeface="+mn-ea"/>
                <a:cs typeface="+mn-cs"/>
              </a:defRPr>
            </a:lvl1pPr>
            <a:lvl2pPr marL="356400" indent="-172800" algn="l" defTabSz="914400" rtl="0" eaLnBrk="1" latinLnBrk="0" hangingPunct="1">
              <a:spcBef>
                <a:spcPts val="600"/>
              </a:spcBef>
              <a:buSzPct val="70000"/>
              <a:buFont typeface="Wingdings" panose="05000000000000000000" pitchFamily="2" charset="2"/>
              <a:buChar char="§"/>
              <a:defRPr sz="1400" kern="1200">
                <a:solidFill>
                  <a:srgbClr val="666666"/>
                </a:solidFill>
                <a:latin typeface="+mn-lt"/>
                <a:ea typeface="+mn-ea"/>
                <a:cs typeface="+mn-cs"/>
              </a:defRPr>
            </a:lvl2pPr>
            <a:lvl3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3pPr>
            <a:lvl4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4pPr>
            <a:lvl5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5pPr>
            <a:lvl6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6pPr>
            <a:lvl7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7pPr>
            <a:lvl8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8pPr>
            <a:lvl9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9pPr>
          </a:lstStyle>
          <a:p>
            <a:pPr eaLnBrk="0" fontAlgn="base" hangingPunct="0">
              <a:spcBef>
                <a:spcPct val="0"/>
              </a:spcBef>
              <a:spcAft>
                <a:spcPct val="0"/>
              </a:spcAft>
            </a:pPr>
            <a:r>
              <a:rPr lang="en-US" sz="2400" smtClean="0"/>
              <a:t> </a:t>
            </a:r>
            <a:endParaRPr lang="en-US" altLang="hi-IN" sz="240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smtClean="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Weakness</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27</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pPr lvl="0"/>
            <a:r>
              <a:rPr lang="en-US" dirty="0" smtClean="0"/>
              <a:t>Differential CT Connection </a:t>
            </a:r>
          </a:p>
          <a:p>
            <a:endParaRPr lang="hi-IN" dirty="0"/>
          </a:p>
        </p:txBody>
      </p:sp>
      <p:pic>
        <p:nvPicPr>
          <p:cNvPr id="20" name="Picture 19"/>
          <p:cNvPicPr/>
          <p:nvPr/>
        </p:nvPicPr>
        <p:blipFill>
          <a:blip r:embed="rId2"/>
          <a:stretch>
            <a:fillRect/>
          </a:stretch>
        </p:blipFill>
        <p:spPr>
          <a:xfrm>
            <a:off x="6141307" y="3893992"/>
            <a:ext cx="2329316" cy="1790198"/>
          </a:xfrm>
          <a:prstGeom prst="rect">
            <a:avLst/>
          </a:prstGeom>
        </p:spPr>
      </p:pic>
      <p:pic>
        <p:nvPicPr>
          <p:cNvPr id="21" name="Picture 20"/>
          <p:cNvPicPr/>
          <p:nvPr/>
        </p:nvPicPr>
        <p:blipFill>
          <a:blip r:embed="rId3"/>
          <a:stretch>
            <a:fillRect/>
          </a:stretch>
        </p:blipFill>
        <p:spPr>
          <a:xfrm>
            <a:off x="5804320" y="1934772"/>
            <a:ext cx="3003290" cy="1571625"/>
          </a:xfrm>
          <a:prstGeom prst="rect">
            <a:avLst/>
          </a:prstGeom>
        </p:spPr>
      </p:pic>
      <p:sp>
        <p:nvSpPr>
          <p:cNvPr id="2" name="Text Placeholder 1"/>
          <p:cNvSpPr>
            <a:spLocks noGrp="1"/>
          </p:cNvSpPr>
          <p:nvPr>
            <p:ph type="body" sz="quarter" idx="13"/>
          </p:nvPr>
        </p:nvSpPr>
        <p:spPr/>
        <p:txBody>
          <a:bodyPr/>
          <a:lstStyle/>
          <a:p>
            <a:endParaRPr lang="hi-IN" dirty="0"/>
          </a:p>
        </p:txBody>
      </p:sp>
      <p:graphicFrame>
        <p:nvGraphicFramePr>
          <p:cNvPr id="8" name="Table 7"/>
          <p:cNvGraphicFramePr>
            <a:graphicFrameLocks noGrp="1"/>
          </p:cNvGraphicFramePr>
          <p:nvPr>
            <p:extLst>
              <p:ext uri="{D42A27DB-BD31-4B8C-83A1-F6EECF244321}">
                <p14:modId xmlns:p14="http://schemas.microsoft.com/office/powerpoint/2010/main" val="3236582407"/>
              </p:ext>
            </p:extLst>
          </p:nvPr>
        </p:nvGraphicFramePr>
        <p:xfrm>
          <a:off x="336392" y="1732004"/>
          <a:ext cx="8471217" cy="1550788"/>
        </p:xfrm>
        <a:graphic>
          <a:graphicData uri="http://schemas.openxmlformats.org/drawingml/2006/table">
            <a:tbl>
              <a:tblPr firstRow="1" firstCol="1" bandRow="1">
                <a:tableStyleId>{5C22544A-7EE6-4342-B048-85BDC9FD1C3A}</a:tableStyleId>
              </a:tblPr>
              <a:tblGrid>
                <a:gridCol w="2628426"/>
                <a:gridCol w="1453433"/>
                <a:gridCol w="1327094"/>
                <a:gridCol w="1270450"/>
                <a:gridCol w="1791814"/>
              </a:tblGrid>
              <a:tr h="193900">
                <a:tc>
                  <a:txBody>
                    <a:bodyPr/>
                    <a:lstStyle/>
                    <a:p>
                      <a:pPr marL="0" algn="just" defTabSz="914400" rtl="0" eaLnBrk="1" latinLnBrk="0" hangingPunct="1">
                        <a:lnSpc>
                          <a:spcPct val="107000"/>
                        </a:lnSpc>
                        <a:spcAft>
                          <a:spcPts val="0"/>
                        </a:spcAft>
                      </a:pPr>
                      <a:r>
                        <a:rPr lang="en-US" sz="1000" kern="1200" dirty="0">
                          <a:solidFill>
                            <a:schemeClr val="bg1"/>
                          </a:solidFill>
                          <a:effectLst/>
                          <a:latin typeface="+mn-lt"/>
                          <a:ea typeface="+mn-ea"/>
                          <a:cs typeface="+mn-cs"/>
                        </a:rPr>
                        <a:t>Motivation</a:t>
                      </a:r>
                    </a:p>
                  </a:txBody>
                  <a:tcPr marL="68580" marR="68580" marT="0" marB="0"/>
                </a:tc>
                <a:tc>
                  <a:txBody>
                    <a:bodyPr/>
                    <a:lstStyle/>
                    <a:p>
                      <a:pPr>
                        <a:lnSpc>
                          <a:spcPct val="107000"/>
                        </a:lnSpc>
                        <a:spcAft>
                          <a:spcPts val="0"/>
                        </a:spcAft>
                      </a:pPr>
                      <a:r>
                        <a:rPr lang="en-US" sz="1100">
                          <a:effectLst/>
                          <a:latin typeface="Arial" panose="020B0604020202020204" pitchFamily="34" charset="0"/>
                          <a:ea typeface="Calibri" panose="020F0502020204030204" pitchFamily="34" charset="0"/>
                          <a:cs typeface="Mangal" panose="02040503050203030202" pitchFamily="18" charset="0"/>
                        </a:rPr>
                        <a:t>REX 630 /REX 620</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US" sz="1100" dirty="0">
                          <a:effectLst/>
                          <a:latin typeface="Arial" panose="020B0604020202020204" pitchFamily="34" charset="0"/>
                          <a:ea typeface="Calibri" panose="020F0502020204030204" pitchFamily="34" charset="0"/>
                          <a:cs typeface="Mangal" panose="02040503050203030202" pitchFamily="18" charset="0"/>
                        </a:rPr>
                        <a:t>GE - </a:t>
                      </a:r>
                      <a:r>
                        <a:rPr lang="en-US" sz="1100" dirty="0" smtClean="0">
                          <a:effectLst/>
                          <a:latin typeface="Arial" panose="020B0604020202020204" pitchFamily="34" charset="0"/>
                          <a:ea typeface="Calibri" panose="020F0502020204030204" pitchFamily="34" charset="0"/>
                          <a:cs typeface="Mangal" panose="02040503050203030202" pitchFamily="18" charset="0"/>
                        </a:rPr>
                        <a:t>869</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US" sz="1100" dirty="0">
                          <a:effectLst/>
                          <a:latin typeface="Arial" panose="020B0604020202020204" pitchFamily="34" charset="0"/>
                          <a:ea typeface="Calibri" panose="020F0502020204030204" pitchFamily="34" charset="0"/>
                          <a:cs typeface="Mangal" panose="02040503050203030202" pitchFamily="18" charset="0"/>
                        </a:rPr>
                        <a:t>SEL 710</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US" sz="1100" dirty="0" smtClean="0">
                          <a:effectLst/>
                          <a:latin typeface="Arial" panose="020B0604020202020204" pitchFamily="34" charset="0"/>
                          <a:ea typeface="Calibri" panose="020F0502020204030204" pitchFamily="34" charset="0"/>
                          <a:cs typeface="Mangal" panose="02040503050203030202" pitchFamily="18" charset="0"/>
                        </a:rPr>
                        <a:t>SIEMENS 7UM62</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r>
              <a:tr h="313128">
                <a:tc>
                  <a:txBody>
                    <a:bodyPr/>
                    <a:lstStyle/>
                    <a:p>
                      <a:pPr marL="0" algn="just" defTabSz="914400" rtl="0" eaLnBrk="1" latinLnBrk="0" hangingPunct="1">
                        <a:lnSpc>
                          <a:spcPct val="107000"/>
                        </a:lnSpc>
                        <a:spcAft>
                          <a:spcPts val="0"/>
                        </a:spcAft>
                      </a:pPr>
                      <a:r>
                        <a:rPr lang="en-US" sz="1000" kern="1200" dirty="0">
                          <a:solidFill>
                            <a:schemeClr val="bg1"/>
                          </a:solidFill>
                          <a:effectLst/>
                          <a:latin typeface="+mn-lt"/>
                          <a:ea typeface="+mn-ea"/>
                          <a:cs typeface="+mn-cs"/>
                        </a:rPr>
                        <a:t>Differential CT Internal summation</a:t>
                      </a:r>
                    </a:p>
                  </a:txBody>
                  <a:tcPr marL="68580" marR="68580" marT="0" marB="0"/>
                </a:tc>
                <a:tc>
                  <a:txBody>
                    <a:bodyPr/>
                    <a:lstStyle/>
                    <a:p>
                      <a:pPr marL="0" algn="ctr" defTabSz="914400" rtl="0" eaLnBrk="1" latinLnBrk="0" hangingPunct="1">
                        <a:lnSpc>
                          <a:spcPct val="107000"/>
                        </a:lnSpc>
                        <a:spcAft>
                          <a:spcPts val="0"/>
                        </a:spcAft>
                      </a:pPr>
                      <a:r>
                        <a:rPr lang="en-US" sz="1000" kern="1200">
                          <a:solidFill>
                            <a:schemeClr val="dk1"/>
                          </a:solidFill>
                          <a:effectLst/>
                          <a:latin typeface="+mn-lt"/>
                          <a:ea typeface="+mn-ea"/>
                          <a:cs typeface="+mn-cs"/>
                        </a:rPr>
                        <a:t>Y</a:t>
                      </a:r>
                    </a:p>
                  </a:txBody>
                  <a:tcPr marL="68580" marR="68580" marT="0" marB="0"/>
                </a:tc>
                <a:tc>
                  <a:txBody>
                    <a:bodyPr/>
                    <a:lstStyle/>
                    <a:p>
                      <a:pPr marL="0" algn="ctr" defTabSz="914400" rtl="0" eaLnBrk="1" latinLnBrk="0" hangingPunct="1">
                        <a:lnSpc>
                          <a:spcPct val="107000"/>
                        </a:lnSpc>
                        <a:spcAft>
                          <a:spcPts val="0"/>
                        </a:spcAft>
                      </a:pPr>
                      <a:r>
                        <a:rPr lang="en-US" sz="1000" kern="1200" dirty="0">
                          <a:solidFill>
                            <a:schemeClr val="dk1"/>
                          </a:solidFill>
                          <a:effectLst/>
                          <a:latin typeface="+mn-lt"/>
                          <a:ea typeface="+mn-ea"/>
                          <a:cs typeface="+mn-cs"/>
                        </a:rPr>
                        <a:t>Y </a:t>
                      </a:r>
                    </a:p>
                  </a:txBody>
                  <a:tcPr marL="68580" marR="68580" marT="0" marB="0"/>
                </a:tc>
                <a:tc>
                  <a:txBody>
                    <a:bodyPr/>
                    <a:lstStyle/>
                    <a:p>
                      <a:pPr marL="0" algn="ctr" defTabSz="914400" rtl="0" eaLnBrk="1" latinLnBrk="0" hangingPunct="1">
                        <a:lnSpc>
                          <a:spcPct val="107000"/>
                        </a:lnSpc>
                        <a:spcAft>
                          <a:spcPts val="0"/>
                        </a:spcAft>
                      </a:pPr>
                      <a:r>
                        <a:rPr lang="en-US" sz="1000" kern="1200" dirty="0">
                          <a:solidFill>
                            <a:schemeClr val="dk1"/>
                          </a:solidFill>
                          <a:effectLst/>
                          <a:latin typeface="+mn-lt"/>
                          <a:ea typeface="+mn-ea"/>
                          <a:cs typeface="+mn-cs"/>
                        </a:rPr>
                        <a:t>Y</a:t>
                      </a:r>
                    </a:p>
                  </a:txBody>
                  <a:tcPr marL="68580" marR="68580" marT="0" marB="0"/>
                </a:tc>
                <a:tc>
                  <a:txBody>
                    <a:bodyPr/>
                    <a:lstStyle/>
                    <a:p>
                      <a:pPr marL="0" algn="ctr" defTabSz="914400" rtl="0" eaLnBrk="1" latinLnBrk="0" hangingPunct="1">
                        <a:lnSpc>
                          <a:spcPct val="107000"/>
                        </a:lnSpc>
                        <a:spcAft>
                          <a:spcPts val="0"/>
                        </a:spcAft>
                      </a:pPr>
                      <a:r>
                        <a:rPr lang="en-US" sz="1000" kern="1200" dirty="0">
                          <a:solidFill>
                            <a:schemeClr val="dk1"/>
                          </a:solidFill>
                          <a:effectLst/>
                          <a:latin typeface="+mn-lt"/>
                          <a:ea typeface="+mn-ea"/>
                          <a:cs typeface="+mn-cs"/>
                        </a:rPr>
                        <a:t>Y</a:t>
                      </a:r>
                    </a:p>
                  </a:txBody>
                  <a:tcPr marL="68580" marR="68580" marT="0" marB="0"/>
                </a:tc>
              </a:tr>
              <a:tr h="313128">
                <a:tc>
                  <a:txBody>
                    <a:bodyPr/>
                    <a:lstStyle/>
                    <a:p>
                      <a:pPr marL="0" algn="just" defTabSz="914400" rtl="0" eaLnBrk="1" latinLnBrk="0" hangingPunct="1">
                        <a:lnSpc>
                          <a:spcPct val="107000"/>
                        </a:lnSpc>
                        <a:spcAft>
                          <a:spcPts val="0"/>
                        </a:spcAft>
                      </a:pPr>
                      <a:r>
                        <a:rPr lang="en-US" sz="1000" kern="1200" dirty="0">
                          <a:solidFill>
                            <a:schemeClr val="bg1"/>
                          </a:solidFill>
                          <a:effectLst/>
                          <a:latin typeface="+mn-lt"/>
                          <a:ea typeface="+mn-ea"/>
                          <a:cs typeface="+mn-cs"/>
                        </a:rPr>
                        <a:t>Differential CT Core balance</a:t>
                      </a:r>
                    </a:p>
                  </a:txBody>
                  <a:tcPr marL="68580" marR="68580" marT="0" marB="0"/>
                </a:tc>
                <a:tc>
                  <a:txBody>
                    <a:bodyPr/>
                    <a:lstStyle/>
                    <a:p>
                      <a:pPr marL="0" algn="ctr" defTabSz="914400" rtl="0" eaLnBrk="1" latinLnBrk="0" hangingPunct="1">
                        <a:lnSpc>
                          <a:spcPct val="107000"/>
                        </a:lnSpc>
                        <a:spcAft>
                          <a:spcPts val="0"/>
                        </a:spcAft>
                      </a:pPr>
                      <a:r>
                        <a:rPr lang="en-US" sz="1000" kern="1200">
                          <a:solidFill>
                            <a:schemeClr val="dk1"/>
                          </a:solidFill>
                          <a:effectLst/>
                          <a:latin typeface="+mn-lt"/>
                          <a:ea typeface="+mn-ea"/>
                          <a:cs typeface="+mn-cs"/>
                        </a:rPr>
                        <a:t>Y</a:t>
                      </a:r>
                    </a:p>
                  </a:txBody>
                  <a:tcPr marL="68580" marR="68580" marT="0" marB="0"/>
                </a:tc>
                <a:tc>
                  <a:txBody>
                    <a:bodyPr/>
                    <a:lstStyle/>
                    <a:p>
                      <a:pPr marL="0" algn="ctr" defTabSz="914400" rtl="0" eaLnBrk="1" latinLnBrk="0" hangingPunct="1">
                        <a:lnSpc>
                          <a:spcPct val="107000"/>
                        </a:lnSpc>
                        <a:spcAft>
                          <a:spcPts val="0"/>
                        </a:spcAft>
                      </a:pPr>
                      <a:r>
                        <a:rPr lang="en-US" sz="1000" kern="1200" dirty="0">
                          <a:solidFill>
                            <a:schemeClr val="dk1"/>
                          </a:solidFill>
                          <a:effectLst/>
                          <a:latin typeface="+mn-lt"/>
                          <a:ea typeface="+mn-ea"/>
                          <a:cs typeface="+mn-cs"/>
                        </a:rPr>
                        <a:t>Y (</a:t>
                      </a:r>
                      <a:r>
                        <a:rPr lang="en-GB" sz="1000" kern="1200" dirty="0" smtClean="0">
                          <a:solidFill>
                            <a:schemeClr val="dk1"/>
                          </a:solidFill>
                          <a:effectLst/>
                          <a:latin typeface="+mn-lt"/>
                          <a:ea typeface="+mn-ea"/>
                          <a:cs typeface="+mn-cs"/>
                        </a:rPr>
                        <a:t>Figure 2 </a:t>
                      </a:r>
                      <a:r>
                        <a:rPr lang="en-US" sz="1000" kern="1200" dirty="0" smtClean="0">
                          <a:solidFill>
                            <a:schemeClr val="dk1"/>
                          </a:solidFill>
                          <a:effectLst/>
                          <a:latin typeface="+mn-lt"/>
                          <a:ea typeface="+mn-ea"/>
                          <a:cs typeface="+mn-cs"/>
                        </a:rPr>
                        <a:t>)</a:t>
                      </a:r>
                      <a:endParaRPr lang="en-US" sz="1000" kern="1200" dirty="0">
                        <a:solidFill>
                          <a:schemeClr val="dk1"/>
                        </a:solidFill>
                        <a:effectLst/>
                        <a:latin typeface="+mn-lt"/>
                        <a:ea typeface="+mn-ea"/>
                        <a:cs typeface="+mn-cs"/>
                      </a:endParaRPr>
                    </a:p>
                  </a:txBody>
                  <a:tcPr marL="68580" marR="68580" marT="0" marB="0"/>
                </a:tc>
                <a:tc>
                  <a:txBody>
                    <a:bodyPr/>
                    <a:lstStyle/>
                    <a:p>
                      <a:pPr marL="0" algn="ctr" defTabSz="914400" rtl="0" eaLnBrk="1" latinLnBrk="0" hangingPunct="1">
                        <a:lnSpc>
                          <a:spcPct val="107000"/>
                        </a:lnSpc>
                        <a:spcAft>
                          <a:spcPts val="0"/>
                        </a:spcAft>
                      </a:pPr>
                      <a:r>
                        <a:rPr lang="en-US" sz="1000" kern="1200">
                          <a:solidFill>
                            <a:schemeClr val="dk1"/>
                          </a:solidFill>
                          <a:effectLst/>
                          <a:latin typeface="+mn-lt"/>
                          <a:ea typeface="+mn-ea"/>
                          <a:cs typeface="+mn-cs"/>
                        </a:rPr>
                        <a:t>Y</a:t>
                      </a:r>
                    </a:p>
                  </a:txBody>
                  <a:tcPr marL="68580" marR="68580" marT="0" marB="0"/>
                </a:tc>
                <a:tc>
                  <a:txBody>
                    <a:bodyPr/>
                    <a:lstStyle/>
                    <a:p>
                      <a:pPr marL="0" algn="ctr" defTabSz="914400" rtl="0" eaLnBrk="1" latinLnBrk="0" hangingPunct="1">
                        <a:lnSpc>
                          <a:spcPct val="107000"/>
                        </a:lnSpc>
                        <a:spcAft>
                          <a:spcPts val="0"/>
                        </a:spcAft>
                      </a:pPr>
                      <a:r>
                        <a:rPr lang="en-US" sz="1000" kern="1200">
                          <a:solidFill>
                            <a:schemeClr val="dk1"/>
                          </a:solidFill>
                          <a:effectLst/>
                          <a:latin typeface="+mn-lt"/>
                          <a:ea typeface="+mn-ea"/>
                          <a:cs typeface="+mn-cs"/>
                        </a:rPr>
                        <a:t>N ( Not mention)</a:t>
                      </a:r>
                    </a:p>
                  </a:txBody>
                  <a:tcPr marL="68580" marR="68580" marT="0" marB="0"/>
                </a:tc>
              </a:tr>
              <a:tr h="313128">
                <a:tc>
                  <a:txBody>
                    <a:bodyPr/>
                    <a:lstStyle/>
                    <a:p>
                      <a:pPr algn="just">
                        <a:lnSpc>
                          <a:spcPct val="107000"/>
                        </a:lnSpc>
                        <a:spcAft>
                          <a:spcPts val="0"/>
                        </a:spcAft>
                      </a:pPr>
                      <a:r>
                        <a:rPr lang="en-GB" sz="1000" dirty="0">
                          <a:solidFill>
                            <a:schemeClr val="bg1"/>
                          </a:solidFill>
                          <a:effectLst/>
                        </a:rPr>
                        <a:t>DC restrain </a:t>
                      </a:r>
                      <a:endParaRPr lang="en-US" sz="10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algn="ctr" defTabSz="914400" rtl="0" eaLnBrk="1" latinLnBrk="0" hangingPunct="1">
                        <a:lnSpc>
                          <a:spcPct val="107000"/>
                        </a:lnSpc>
                        <a:spcAft>
                          <a:spcPts val="0"/>
                        </a:spcAft>
                      </a:pPr>
                      <a:r>
                        <a:rPr lang="en-US" sz="1000" kern="1200">
                          <a:solidFill>
                            <a:schemeClr val="dk1"/>
                          </a:solidFill>
                          <a:effectLst/>
                          <a:latin typeface="+mn-lt"/>
                          <a:ea typeface="+mn-ea"/>
                          <a:cs typeface="+mn-cs"/>
                        </a:rPr>
                        <a:t>Y</a:t>
                      </a:r>
                    </a:p>
                  </a:txBody>
                  <a:tcPr marL="68580" marR="68580" marT="0" marB="0"/>
                </a:tc>
                <a:tc>
                  <a:txBody>
                    <a:bodyPr/>
                    <a:lstStyle/>
                    <a:p>
                      <a:pPr marL="0" algn="ctr" defTabSz="914400" rtl="0" eaLnBrk="1" latinLnBrk="0" hangingPunct="1">
                        <a:lnSpc>
                          <a:spcPct val="107000"/>
                        </a:lnSpc>
                        <a:spcAft>
                          <a:spcPts val="0"/>
                        </a:spcAft>
                      </a:pPr>
                      <a:r>
                        <a:rPr lang="en-US" sz="1000" kern="1200">
                          <a:solidFill>
                            <a:schemeClr val="dk1"/>
                          </a:solidFill>
                          <a:effectLst/>
                          <a:latin typeface="+mn-lt"/>
                          <a:ea typeface="+mn-ea"/>
                          <a:cs typeface="+mn-cs"/>
                        </a:rPr>
                        <a:t>N ( No mention)</a:t>
                      </a:r>
                    </a:p>
                  </a:txBody>
                  <a:tcPr marL="68580" marR="68580" marT="0" marB="0"/>
                </a:tc>
                <a:tc>
                  <a:txBody>
                    <a:bodyPr/>
                    <a:lstStyle/>
                    <a:p>
                      <a:pPr marL="0" algn="ctr" defTabSz="914400" rtl="0" eaLnBrk="1" latinLnBrk="0" hangingPunct="1">
                        <a:lnSpc>
                          <a:spcPct val="107000"/>
                        </a:lnSpc>
                        <a:spcAft>
                          <a:spcPts val="0"/>
                        </a:spcAft>
                      </a:pPr>
                      <a:r>
                        <a:rPr lang="en-US" sz="1000" kern="1200">
                          <a:solidFill>
                            <a:schemeClr val="dk1"/>
                          </a:solidFill>
                          <a:effectLst/>
                          <a:latin typeface="+mn-lt"/>
                          <a:ea typeface="+mn-ea"/>
                          <a:cs typeface="+mn-cs"/>
                        </a:rPr>
                        <a:t>N ( No mention)</a:t>
                      </a:r>
                    </a:p>
                  </a:txBody>
                  <a:tcPr marL="68580" marR="68580" marT="0" marB="0"/>
                </a:tc>
                <a:tc>
                  <a:txBody>
                    <a:bodyPr/>
                    <a:lstStyle/>
                    <a:p>
                      <a:pPr marL="0" algn="ctr" defTabSz="914400" rtl="0" eaLnBrk="1" latinLnBrk="0" hangingPunct="1">
                        <a:lnSpc>
                          <a:spcPct val="107000"/>
                        </a:lnSpc>
                        <a:spcAft>
                          <a:spcPts val="0"/>
                        </a:spcAft>
                      </a:pPr>
                      <a:r>
                        <a:rPr lang="en-US" sz="1000" kern="1200">
                          <a:solidFill>
                            <a:schemeClr val="dk1"/>
                          </a:solidFill>
                          <a:effectLst/>
                          <a:latin typeface="+mn-lt"/>
                          <a:ea typeface="+mn-ea"/>
                          <a:cs typeface="+mn-cs"/>
                        </a:rPr>
                        <a:t> N ( No mention) </a:t>
                      </a:r>
                    </a:p>
                  </a:txBody>
                  <a:tcPr marL="68580" marR="68580" marT="0" marB="0"/>
                </a:tc>
              </a:tr>
              <a:tr h="208752">
                <a:tc>
                  <a:txBody>
                    <a:bodyPr/>
                    <a:lstStyle/>
                    <a:p>
                      <a:pPr algn="just">
                        <a:lnSpc>
                          <a:spcPct val="107000"/>
                        </a:lnSpc>
                        <a:spcAft>
                          <a:spcPts val="0"/>
                        </a:spcAft>
                      </a:pPr>
                      <a:r>
                        <a:rPr lang="en-GB" sz="1000" dirty="0">
                          <a:solidFill>
                            <a:schemeClr val="bg1"/>
                          </a:solidFill>
                          <a:effectLst/>
                        </a:rPr>
                        <a:t>Longitudinal differential </a:t>
                      </a:r>
                      <a:endParaRPr lang="en-US" sz="10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algn="ctr" defTabSz="914400" rtl="0" eaLnBrk="1" latinLnBrk="0" hangingPunct="1">
                        <a:lnSpc>
                          <a:spcPct val="107000"/>
                        </a:lnSpc>
                        <a:spcAft>
                          <a:spcPts val="0"/>
                        </a:spcAft>
                      </a:pPr>
                      <a:r>
                        <a:rPr lang="en-US" sz="1000" kern="1200">
                          <a:solidFill>
                            <a:schemeClr val="dk1"/>
                          </a:solidFill>
                          <a:effectLst/>
                          <a:latin typeface="+mn-lt"/>
                          <a:ea typeface="+mn-ea"/>
                          <a:cs typeface="+mn-cs"/>
                        </a:rPr>
                        <a:t>Y</a:t>
                      </a:r>
                    </a:p>
                  </a:txBody>
                  <a:tcPr marL="68580" marR="68580" marT="0" marB="0"/>
                </a:tc>
                <a:tc>
                  <a:txBody>
                    <a:bodyPr/>
                    <a:lstStyle/>
                    <a:p>
                      <a:pPr marL="0" algn="ctr" defTabSz="914400" rtl="0" eaLnBrk="1" latinLnBrk="0" hangingPunct="1">
                        <a:lnSpc>
                          <a:spcPct val="107000"/>
                        </a:lnSpc>
                        <a:spcAft>
                          <a:spcPts val="0"/>
                        </a:spcAft>
                      </a:pPr>
                      <a:r>
                        <a:rPr lang="en-US" sz="1000" kern="1200">
                          <a:solidFill>
                            <a:schemeClr val="dk1"/>
                          </a:solidFill>
                          <a:effectLst/>
                          <a:latin typeface="+mn-lt"/>
                          <a:ea typeface="+mn-ea"/>
                          <a:cs typeface="+mn-cs"/>
                        </a:rPr>
                        <a:t>Y</a:t>
                      </a:r>
                    </a:p>
                  </a:txBody>
                  <a:tcPr marL="68580" marR="68580" marT="0" marB="0"/>
                </a:tc>
                <a:tc>
                  <a:txBody>
                    <a:bodyPr/>
                    <a:lstStyle/>
                    <a:p>
                      <a:pPr marL="0" algn="ctr" defTabSz="914400" rtl="0" eaLnBrk="1" latinLnBrk="0" hangingPunct="1">
                        <a:lnSpc>
                          <a:spcPct val="107000"/>
                        </a:lnSpc>
                        <a:spcAft>
                          <a:spcPts val="0"/>
                        </a:spcAft>
                      </a:pPr>
                      <a:r>
                        <a:rPr lang="en-US" sz="1000" kern="1200">
                          <a:solidFill>
                            <a:schemeClr val="dk1"/>
                          </a:solidFill>
                          <a:effectLst/>
                          <a:latin typeface="+mn-lt"/>
                          <a:ea typeface="+mn-ea"/>
                          <a:cs typeface="+mn-cs"/>
                        </a:rPr>
                        <a:t>Y</a:t>
                      </a:r>
                    </a:p>
                  </a:txBody>
                  <a:tcPr marL="68580" marR="68580" marT="0" marB="0"/>
                </a:tc>
                <a:tc>
                  <a:txBody>
                    <a:bodyPr/>
                    <a:lstStyle/>
                    <a:p>
                      <a:pPr marL="0" algn="ctr" defTabSz="914400" rtl="0" eaLnBrk="1" latinLnBrk="0" hangingPunct="1">
                        <a:lnSpc>
                          <a:spcPct val="107000"/>
                        </a:lnSpc>
                        <a:spcAft>
                          <a:spcPts val="0"/>
                        </a:spcAft>
                      </a:pPr>
                      <a:r>
                        <a:rPr lang="en-US" sz="1000" kern="1200">
                          <a:solidFill>
                            <a:schemeClr val="dk1"/>
                          </a:solidFill>
                          <a:effectLst/>
                          <a:latin typeface="+mn-lt"/>
                          <a:ea typeface="+mn-ea"/>
                          <a:cs typeface="+mn-cs"/>
                        </a:rPr>
                        <a:t>Y</a:t>
                      </a:r>
                    </a:p>
                  </a:txBody>
                  <a:tcPr marL="68580" marR="68580" marT="0" marB="0"/>
                </a:tc>
              </a:tr>
              <a:tr h="208752">
                <a:tc>
                  <a:txBody>
                    <a:bodyPr/>
                    <a:lstStyle/>
                    <a:p>
                      <a:pPr algn="just">
                        <a:lnSpc>
                          <a:spcPct val="107000"/>
                        </a:lnSpc>
                        <a:spcAft>
                          <a:spcPts val="0"/>
                        </a:spcAft>
                      </a:pPr>
                      <a:r>
                        <a:rPr lang="en-GB" sz="1000" dirty="0">
                          <a:solidFill>
                            <a:schemeClr val="bg1"/>
                          </a:solidFill>
                          <a:effectLst/>
                        </a:rPr>
                        <a:t>Transverse differential</a:t>
                      </a:r>
                      <a:endParaRPr lang="en-US" sz="10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algn="ctr" defTabSz="914400" rtl="0" eaLnBrk="1" latinLnBrk="0" hangingPunct="1">
                        <a:lnSpc>
                          <a:spcPct val="107000"/>
                        </a:lnSpc>
                        <a:spcAft>
                          <a:spcPts val="0"/>
                        </a:spcAft>
                      </a:pPr>
                      <a:r>
                        <a:rPr lang="en-US" sz="1000" kern="1200">
                          <a:solidFill>
                            <a:schemeClr val="dk1"/>
                          </a:solidFill>
                          <a:effectLst/>
                          <a:latin typeface="+mn-lt"/>
                          <a:ea typeface="+mn-ea"/>
                          <a:cs typeface="+mn-cs"/>
                        </a:rPr>
                        <a:t>N</a:t>
                      </a:r>
                    </a:p>
                  </a:txBody>
                  <a:tcPr marL="68580" marR="68580" marT="0" marB="0"/>
                </a:tc>
                <a:tc>
                  <a:txBody>
                    <a:bodyPr/>
                    <a:lstStyle/>
                    <a:p>
                      <a:pPr marL="0" algn="ctr" defTabSz="914400" rtl="0" eaLnBrk="1" latinLnBrk="0" hangingPunct="1">
                        <a:lnSpc>
                          <a:spcPct val="107000"/>
                        </a:lnSpc>
                        <a:spcAft>
                          <a:spcPts val="0"/>
                        </a:spcAft>
                      </a:pPr>
                      <a:r>
                        <a:rPr lang="en-US" sz="1000" kern="1200" dirty="0">
                          <a:solidFill>
                            <a:schemeClr val="dk1"/>
                          </a:solidFill>
                          <a:effectLst/>
                          <a:latin typeface="+mn-lt"/>
                          <a:ea typeface="+mn-ea"/>
                          <a:cs typeface="+mn-cs"/>
                        </a:rPr>
                        <a:t>No Mention</a:t>
                      </a:r>
                    </a:p>
                  </a:txBody>
                  <a:tcPr marL="68580" marR="68580" marT="0" marB="0"/>
                </a:tc>
                <a:tc>
                  <a:txBody>
                    <a:bodyPr/>
                    <a:lstStyle/>
                    <a:p>
                      <a:pPr marL="0" algn="ctr" defTabSz="914400" rtl="0" eaLnBrk="1" latinLnBrk="0" hangingPunct="1">
                        <a:lnSpc>
                          <a:spcPct val="107000"/>
                        </a:lnSpc>
                        <a:spcAft>
                          <a:spcPts val="0"/>
                        </a:spcAft>
                      </a:pPr>
                      <a:r>
                        <a:rPr lang="en-US" sz="1000" kern="1200">
                          <a:solidFill>
                            <a:schemeClr val="dk1"/>
                          </a:solidFill>
                          <a:effectLst/>
                          <a:latin typeface="+mn-lt"/>
                          <a:ea typeface="+mn-ea"/>
                          <a:cs typeface="+mn-cs"/>
                        </a:rPr>
                        <a:t>No Mention</a:t>
                      </a:r>
                    </a:p>
                  </a:txBody>
                  <a:tcPr marL="68580" marR="68580" marT="0" marB="0"/>
                </a:tc>
                <a:tc>
                  <a:txBody>
                    <a:bodyPr/>
                    <a:lstStyle/>
                    <a:p>
                      <a:pPr marL="0" algn="ctr" defTabSz="914400" rtl="0" eaLnBrk="1" latinLnBrk="0" hangingPunct="1">
                        <a:lnSpc>
                          <a:spcPct val="107000"/>
                        </a:lnSpc>
                        <a:spcAft>
                          <a:spcPts val="0"/>
                        </a:spcAft>
                      </a:pPr>
                      <a:r>
                        <a:rPr lang="en-US" sz="1000" kern="1200" dirty="0">
                          <a:solidFill>
                            <a:schemeClr val="dk1"/>
                          </a:solidFill>
                          <a:effectLst/>
                          <a:latin typeface="+mn-lt"/>
                          <a:ea typeface="+mn-ea"/>
                          <a:cs typeface="+mn-cs"/>
                        </a:rPr>
                        <a:t>Y ( </a:t>
                      </a:r>
                      <a:r>
                        <a:rPr lang="en-GB" sz="1000" kern="1200" dirty="0" smtClean="0">
                          <a:solidFill>
                            <a:schemeClr val="dk1"/>
                          </a:solidFill>
                          <a:effectLst/>
                          <a:latin typeface="+mn-lt"/>
                          <a:ea typeface="+mn-ea"/>
                          <a:cs typeface="+mn-cs"/>
                        </a:rPr>
                        <a:t>Figure 1 </a:t>
                      </a:r>
                      <a:r>
                        <a:rPr lang="en-US" sz="1000" kern="1200" dirty="0" smtClean="0">
                          <a:solidFill>
                            <a:schemeClr val="dk1"/>
                          </a:solidFill>
                          <a:effectLst/>
                          <a:latin typeface="+mn-lt"/>
                          <a:ea typeface="+mn-ea"/>
                          <a:cs typeface="+mn-cs"/>
                        </a:rPr>
                        <a:t>)</a:t>
                      </a:r>
                      <a:endParaRPr lang="en-US" sz="1000" kern="1200" dirty="0">
                        <a:solidFill>
                          <a:schemeClr val="dk1"/>
                        </a:solidFill>
                        <a:effectLst/>
                        <a:latin typeface="+mn-lt"/>
                        <a:ea typeface="+mn-ea"/>
                        <a:cs typeface="+mn-cs"/>
                      </a:endParaRPr>
                    </a:p>
                  </a:txBody>
                  <a:tcPr marL="68580" marR="68580" marT="0" marB="0"/>
                </a:tc>
              </a:tr>
            </a:tbl>
          </a:graphicData>
        </a:graphic>
      </p:graphicFrame>
      <p:pic>
        <p:nvPicPr>
          <p:cNvPr id="13" name="Picture 12"/>
          <p:cNvPicPr/>
          <p:nvPr/>
        </p:nvPicPr>
        <p:blipFill>
          <a:blip r:embed="rId4"/>
          <a:stretch>
            <a:fillRect/>
          </a:stretch>
        </p:blipFill>
        <p:spPr>
          <a:xfrm>
            <a:off x="495283" y="3506397"/>
            <a:ext cx="2717255" cy="1389284"/>
          </a:xfrm>
          <a:prstGeom prst="rect">
            <a:avLst/>
          </a:prstGeom>
        </p:spPr>
      </p:pic>
      <p:pic>
        <p:nvPicPr>
          <p:cNvPr id="17" name="Picture 16"/>
          <p:cNvPicPr/>
          <p:nvPr/>
        </p:nvPicPr>
        <p:blipFill>
          <a:blip r:embed="rId5"/>
          <a:stretch>
            <a:fillRect/>
          </a:stretch>
        </p:blipFill>
        <p:spPr>
          <a:xfrm>
            <a:off x="3212538" y="3428999"/>
            <a:ext cx="4271010" cy="2446655"/>
          </a:xfrm>
          <a:prstGeom prst="rect">
            <a:avLst/>
          </a:prstGeom>
        </p:spPr>
      </p:pic>
      <p:sp>
        <p:nvSpPr>
          <p:cNvPr id="9" name="TextBox 8"/>
          <p:cNvSpPr txBox="1"/>
          <p:nvPr/>
        </p:nvSpPr>
        <p:spPr>
          <a:xfrm>
            <a:off x="1216122" y="5005341"/>
            <a:ext cx="672354" cy="246390"/>
          </a:xfrm>
          <a:prstGeom prst="rect">
            <a:avLst/>
          </a:prstGeom>
          <a:noFill/>
        </p:spPr>
        <p:txBody>
          <a:bodyPr wrap="square" lIns="72000" tIns="72000" rIns="72000" bIns="72000" rtlCol="0">
            <a:noAutofit/>
          </a:bodyPr>
          <a:lstStyle/>
          <a:p>
            <a:r>
              <a:rPr lang="en-US" sz="1000" dirty="0" smtClean="0"/>
              <a:t>Figure 1</a:t>
            </a:r>
            <a:endParaRPr lang="hi-IN" sz="1000" dirty="0" err="1" smtClean="0"/>
          </a:p>
        </p:txBody>
      </p:sp>
      <p:sp>
        <p:nvSpPr>
          <p:cNvPr id="18" name="TextBox 17"/>
          <p:cNvSpPr txBox="1"/>
          <p:nvPr/>
        </p:nvSpPr>
        <p:spPr>
          <a:xfrm>
            <a:off x="5252699" y="5679212"/>
            <a:ext cx="672354" cy="246390"/>
          </a:xfrm>
          <a:prstGeom prst="rect">
            <a:avLst/>
          </a:prstGeom>
          <a:noFill/>
        </p:spPr>
        <p:txBody>
          <a:bodyPr wrap="square" lIns="72000" tIns="72000" rIns="72000" bIns="72000" rtlCol="0">
            <a:noAutofit/>
          </a:bodyPr>
          <a:lstStyle/>
          <a:p>
            <a:r>
              <a:rPr lang="en-US" sz="1000" dirty="0" smtClean="0"/>
              <a:t>Figure 2</a:t>
            </a:r>
            <a:endParaRPr lang="hi-IN" sz="1000" dirty="0" err="1" smtClean="0"/>
          </a:p>
        </p:txBody>
      </p:sp>
    </p:spTree>
    <p:extLst>
      <p:ext uri="{BB962C8B-B14F-4D97-AF65-F5344CB8AC3E}">
        <p14:creationId xmlns:p14="http://schemas.microsoft.com/office/powerpoint/2010/main" val="337825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p:cNvSpPr txBox="1">
            <a:spLocks/>
          </p:cNvSpPr>
          <p:nvPr/>
        </p:nvSpPr>
        <p:spPr bwMode="gray">
          <a:xfrm>
            <a:off x="336392" y="1720736"/>
            <a:ext cx="8471218" cy="4351050"/>
          </a:xfrm>
          <a:prstGeom prst="rect">
            <a:avLst/>
          </a:prstGeom>
          <a:solidFill>
            <a:schemeClr val="bg1"/>
          </a:solidFill>
          <a:ln w="12700">
            <a:solidFill>
              <a:schemeClr val="bg1">
                <a:lumMod val="75000"/>
              </a:schemeClr>
            </a:solidFill>
          </a:ln>
          <a:effectLst>
            <a:outerShdw blurRad="50800" dist="38100" dir="2700000" algn="ctr" rotWithShape="0">
              <a:srgbClr val="000000">
                <a:alpha val="43000"/>
              </a:srgbClr>
            </a:outerShdw>
          </a:effectLst>
        </p:spPr>
        <p:txBody>
          <a:bodyPr vert="horz" lIns="144000" tIns="72000" rIns="72000" bIns="72000" rtlCol="0">
            <a:noAutofit/>
          </a:bodyPr>
          <a:lstStyle>
            <a:lvl1pPr marL="0" indent="0" algn="l" defTabSz="914400" rtl="0" eaLnBrk="1" latinLnBrk="0" hangingPunct="1">
              <a:spcBef>
                <a:spcPts val="600"/>
              </a:spcBef>
              <a:buFont typeface="Arial" panose="020B0604020202020204" pitchFamily="34" charset="0"/>
              <a:buNone/>
              <a:defRPr sz="1400" kern="1200" baseline="0">
                <a:solidFill>
                  <a:srgbClr val="666666"/>
                </a:solidFill>
                <a:latin typeface="+mn-lt"/>
                <a:ea typeface="+mn-ea"/>
                <a:cs typeface="+mn-cs"/>
              </a:defRPr>
            </a:lvl1pPr>
            <a:lvl2pPr marL="356400" indent="-172800" algn="l" defTabSz="914400" rtl="0" eaLnBrk="1" latinLnBrk="0" hangingPunct="1">
              <a:spcBef>
                <a:spcPts val="600"/>
              </a:spcBef>
              <a:buSzPct val="70000"/>
              <a:buFont typeface="Wingdings" panose="05000000000000000000" pitchFamily="2" charset="2"/>
              <a:buChar char="§"/>
              <a:defRPr sz="1400" kern="1200">
                <a:solidFill>
                  <a:srgbClr val="666666"/>
                </a:solidFill>
                <a:latin typeface="+mn-lt"/>
                <a:ea typeface="+mn-ea"/>
                <a:cs typeface="+mn-cs"/>
              </a:defRPr>
            </a:lvl2pPr>
            <a:lvl3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3pPr>
            <a:lvl4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4pPr>
            <a:lvl5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5pPr>
            <a:lvl6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6pPr>
            <a:lvl7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7pPr>
            <a:lvl8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8pPr>
            <a:lvl9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9pPr>
          </a:lstStyle>
          <a:p>
            <a:pPr eaLnBrk="0" fontAlgn="base" hangingPunct="0">
              <a:spcBef>
                <a:spcPct val="0"/>
              </a:spcBef>
              <a:spcAft>
                <a:spcPct val="0"/>
              </a:spcAft>
            </a:pPr>
            <a:r>
              <a:rPr lang="en-US" sz="2400" smtClean="0"/>
              <a:t> </a:t>
            </a:r>
            <a:endParaRPr lang="en-US" altLang="hi-IN" sz="240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smtClean="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Weakness</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28</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pPr lvl="0"/>
            <a:r>
              <a:rPr lang="en-US" dirty="0" smtClean="0"/>
              <a:t>Thermal O/L </a:t>
            </a:r>
          </a:p>
          <a:p>
            <a:endParaRPr lang="hi-IN" dirty="0"/>
          </a:p>
        </p:txBody>
      </p:sp>
      <p:sp>
        <p:nvSpPr>
          <p:cNvPr id="2" name="Text Placeholder 1"/>
          <p:cNvSpPr>
            <a:spLocks noGrp="1"/>
          </p:cNvSpPr>
          <p:nvPr>
            <p:ph type="body" sz="quarter" idx="13"/>
          </p:nvPr>
        </p:nvSpPr>
        <p:spPr>
          <a:xfrm>
            <a:off x="336392" y="1720736"/>
            <a:ext cx="4146596" cy="4351050"/>
          </a:xfrm>
        </p:spPr>
        <p:txBody>
          <a:bodyPr/>
          <a:lstStyle/>
          <a:p>
            <a:pPr marL="171450" lvl="0" indent="-171450">
              <a:buFont typeface="Arial" panose="020B0604020202020204" pitchFamily="34" charset="0"/>
              <a:buChar char="•"/>
            </a:pPr>
            <a:r>
              <a:rPr lang="en-GB" sz="1200" dirty="0" smtClean="0"/>
              <a:t>Hot </a:t>
            </a:r>
            <a:r>
              <a:rPr lang="en-GB" sz="1200" dirty="0"/>
              <a:t>and cold safe stall ratio. </a:t>
            </a:r>
            <a:r>
              <a:rPr lang="en-GB" sz="1200" dirty="0" smtClean="0"/>
              <a:t>(GE,SIEMENS)</a:t>
            </a:r>
            <a:endParaRPr lang="en-US" sz="1200" dirty="0"/>
          </a:p>
          <a:p>
            <a:pPr marL="171450" lvl="0" indent="-171450">
              <a:buFont typeface="Arial" panose="020B0604020202020204" pitchFamily="34" charset="0"/>
              <a:buChar char="•"/>
            </a:pPr>
            <a:r>
              <a:rPr lang="en-GB" sz="1200" dirty="0" smtClean="0"/>
              <a:t>Stator </a:t>
            </a:r>
            <a:r>
              <a:rPr lang="en-GB" sz="1200" dirty="0"/>
              <a:t>temperature RTD bias </a:t>
            </a:r>
            <a:r>
              <a:rPr lang="en-GB" sz="1200" dirty="0" smtClean="0"/>
              <a:t>(GE</a:t>
            </a:r>
          </a:p>
          <a:p>
            <a:pPr marL="171450" indent="-171450">
              <a:buFont typeface="Arial" panose="020B0604020202020204" pitchFamily="34" charset="0"/>
              <a:buChar char="•"/>
            </a:pPr>
            <a:r>
              <a:rPr lang="en-GB" sz="1200" dirty="0"/>
              <a:t>Integration of RTD box as external </a:t>
            </a:r>
            <a:r>
              <a:rPr lang="en-GB" sz="1200" dirty="0" smtClean="0"/>
              <a:t>hardware (SIEMENS)</a:t>
            </a:r>
            <a:endParaRPr lang="en-US" sz="1200" dirty="0"/>
          </a:p>
          <a:p>
            <a:pPr marL="171450" lvl="0" indent="-171450">
              <a:buFont typeface="Arial" panose="020B0604020202020204" pitchFamily="34" charset="0"/>
              <a:buChar char="•"/>
            </a:pPr>
            <a:r>
              <a:rPr lang="en-US" sz="1200" dirty="0" smtClean="0"/>
              <a:t>Slip dependent thermal model (SEL)</a:t>
            </a:r>
          </a:p>
          <a:p>
            <a:pPr marL="171450" lvl="0" indent="-171450">
              <a:buFont typeface="Arial" panose="020B0604020202020204" pitchFamily="34" charset="0"/>
              <a:buChar char="•"/>
            </a:pPr>
            <a:r>
              <a:rPr lang="en-US" sz="1200" dirty="0" smtClean="0"/>
              <a:t>Independent thermal model for stator and rotor (SEL)</a:t>
            </a:r>
          </a:p>
          <a:p>
            <a:pPr marL="171450" indent="-171450">
              <a:buFont typeface="Arial" panose="020B0604020202020204" pitchFamily="34" charset="0"/>
              <a:buChar char="•"/>
            </a:pPr>
            <a:r>
              <a:rPr lang="en-US" sz="1200" dirty="0" smtClean="0"/>
              <a:t>Integrated approach :S</a:t>
            </a:r>
            <a:r>
              <a:rPr lang="en-GB" sz="1200" dirty="0" smtClean="0"/>
              <a:t>ingle </a:t>
            </a:r>
            <a:r>
              <a:rPr lang="en-GB" sz="1200" dirty="0"/>
              <a:t>curve take cares of Locked, Rotor, running overload, operation under unbalance current and too frequent or prolong </a:t>
            </a:r>
            <a:r>
              <a:rPr lang="en-GB" sz="1200" dirty="0" smtClean="0"/>
              <a:t>starting(SEL)</a:t>
            </a:r>
          </a:p>
          <a:p>
            <a:pPr marL="171450" indent="-171450">
              <a:buFont typeface="Arial" panose="020B0604020202020204" pitchFamily="34" charset="0"/>
              <a:buChar char="•"/>
            </a:pPr>
            <a:r>
              <a:rPr lang="en-GB" sz="1200" dirty="0" smtClean="0"/>
              <a:t>Single thermal curve (SEL)</a:t>
            </a:r>
            <a:endParaRPr lang="en-US" sz="1200" dirty="0"/>
          </a:p>
          <a:p>
            <a:pPr lvl="0"/>
            <a:r>
              <a:rPr lang="en-US" sz="1200" b="1" dirty="0" smtClean="0"/>
              <a:t>Hot and cold safe Stall ratio Setting (GE &amp; SIEMENS)  </a:t>
            </a:r>
            <a:r>
              <a:rPr lang="en-US" sz="1200" dirty="0" smtClean="0"/>
              <a:t>:</a:t>
            </a:r>
            <a:r>
              <a:rPr lang="en-US" sz="1200" dirty="0" smtClean="0">
                <a:sym typeface="Wingdings" panose="05000000000000000000" pitchFamily="2" charset="2"/>
              </a:rPr>
              <a:t></a:t>
            </a:r>
            <a:r>
              <a:rPr lang="en-US" sz="1200" dirty="0" smtClean="0"/>
              <a:t> </a:t>
            </a:r>
            <a:r>
              <a:rPr lang="en-US" sz="1200" dirty="0"/>
              <a:t>Few motor manufacture provide this data and customer intention is use this data for thermal </a:t>
            </a:r>
            <a:r>
              <a:rPr lang="en-US" sz="1200" dirty="0" smtClean="0"/>
              <a:t>overload</a:t>
            </a:r>
          </a:p>
          <a:p>
            <a:r>
              <a:rPr lang="en-GB" sz="1200" b="1" dirty="0" smtClean="0"/>
              <a:t>Stator </a:t>
            </a:r>
            <a:r>
              <a:rPr lang="en-GB" sz="1200" b="1" dirty="0"/>
              <a:t>temperature RTD </a:t>
            </a:r>
            <a:r>
              <a:rPr lang="en-GB" sz="1200" b="1" dirty="0" smtClean="0"/>
              <a:t>bias (GE) :</a:t>
            </a:r>
            <a:r>
              <a:rPr lang="en-GB" sz="1200" b="1" dirty="0" smtClean="0">
                <a:sym typeface="Wingdings" panose="05000000000000000000" pitchFamily="2" charset="2"/>
              </a:rPr>
              <a:t> </a:t>
            </a:r>
            <a:r>
              <a:rPr lang="en-GB" sz="1200" dirty="0">
                <a:sym typeface="Wingdings" panose="05000000000000000000" pitchFamily="2" charset="2"/>
              </a:rPr>
              <a:t>Temperature bias characteristics is </a:t>
            </a:r>
            <a:r>
              <a:rPr lang="en-GB" sz="1200" dirty="0" smtClean="0">
                <a:sym typeface="Wingdings" panose="05000000000000000000" pitchFamily="2" charset="2"/>
              </a:rPr>
              <a:t>used for RTD  </a:t>
            </a:r>
            <a:r>
              <a:rPr lang="en-US" sz="1200" dirty="0" smtClean="0"/>
              <a:t>(Figure )</a:t>
            </a:r>
            <a:endParaRPr lang="en-US" sz="1200" dirty="0"/>
          </a:p>
          <a:p>
            <a:endParaRPr lang="en-GB" sz="1200" dirty="0" smtClean="0">
              <a:sym typeface="Wingdings" panose="05000000000000000000" pitchFamily="2" charset="2"/>
            </a:endParaRPr>
          </a:p>
          <a:p>
            <a:endParaRPr lang="hi-IN" sz="1200" dirty="0"/>
          </a:p>
        </p:txBody>
      </p:sp>
      <p:pic>
        <p:nvPicPr>
          <p:cNvPr id="14" name="Picture 13"/>
          <p:cNvPicPr/>
          <p:nvPr/>
        </p:nvPicPr>
        <p:blipFill>
          <a:blip r:embed="rId2">
            <a:extLst>
              <a:ext uri="{28A0092B-C50C-407E-A947-70E740481C1C}">
                <a14:useLocalDpi xmlns:a14="http://schemas.microsoft.com/office/drawing/2010/main" val="0"/>
              </a:ext>
            </a:extLst>
          </a:blip>
          <a:srcRect/>
          <a:stretch>
            <a:fillRect/>
          </a:stretch>
        </p:blipFill>
        <p:spPr bwMode="auto">
          <a:xfrm>
            <a:off x="5113143" y="2152480"/>
            <a:ext cx="2899165" cy="3169083"/>
          </a:xfrm>
          <a:prstGeom prst="rect">
            <a:avLst/>
          </a:prstGeom>
          <a:noFill/>
          <a:ln>
            <a:noFill/>
          </a:ln>
        </p:spPr>
      </p:pic>
    </p:spTree>
    <p:extLst>
      <p:ext uri="{BB962C8B-B14F-4D97-AF65-F5344CB8AC3E}">
        <p14:creationId xmlns:p14="http://schemas.microsoft.com/office/powerpoint/2010/main" val="54410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p:cNvSpPr txBox="1">
            <a:spLocks/>
          </p:cNvSpPr>
          <p:nvPr/>
        </p:nvSpPr>
        <p:spPr bwMode="gray">
          <a:xfrm>
            <a:off x="336392" y="1720736"/>
            <a:ext cx="8471218" cy="4351050"/>
          </a:xfrm>
          <a:prstGeom prst="rect">
            <a:avLst/>
          </a:prstGeom>
          <a:solidFill>
            <a:schemeClr val="bg1"/>
          </a:solidFill>
          <a:ln w="12700">
            <a:solidFill>
              <a:schemeClr val="bg1">
                <a:lumMod val="75000"/>
              </a:schemeClr>
            </a:solidFill>
          </a:ln>
          <a:effectLst>
            <a:outerShdw blurRad="50800" dist="38100" dir="2700000" algn="ctr" rotWithShape="0">
              <a:srgbClr val="000000">
                <a:alpha val="43000"/>
              </a:srgbClr>
            </a:outerShdw>
          </a:effectLst>
        </p:spPr>
        <p:txBody>
          <a:bodyPr vert="horz" lIns="144000" tIns="72000" rIns="72000" bIns="72000" rtlCol="0">
            <a:noAutofit/>
          </a:bodyPr>
          <a:lstStyle>
            <a:lvl1pPr marL="0" indent="0" algn="l" defTabSz="914400" rtl="0" eaLnBrk="1" latinLnBrk="0" hangingPunct="1">
              <a:spcBef>
                <a:spcPts val="600"/>
              </a:spcBef>
              <a:buFont typeface="Arial" panose="020B0604020202020204" pitchFamily="34" charset="0"/>
              <a:buNone/>
              <a:defRPr sz="1400" kern="1200" baseline="0">
                <a:solidFill>
                  <a:srgbClr val="666666"/>
                </a:solidFill>
                <a:latin typeface="+mn-lt"/>
                <a:ea typeface="+mn-ea"/>
                <a:cs typeface="+mn-cs"/>
              </a:defRPr>
            </a:lvl1pPr>
            <a:lvl2pPr marL="356400" indent="-172800" algn="l" defTabSz="914400" rtl="0" eaLnBrk="1" latinLnBrk="0" hangingPunct="1">
              <a:spcBef>
                <a:spcPts val="600"/>
              </a:spcBef>
              <a:buSzPct val="70000"/>
              <a:buFont typeface="Wingdings" panose="05000000000000000000" pitchFamily="2" charset="2"/>
              <a:buChar char="§"/>
              <a:defRPr sz="1400" kern="1200">
                <a:solidFill>
                  <a:srgbClr val="666666"/>
                </a:solidFill>
                <a:latin typeface="+mn-lt"/>
                <a:ea typeface="+mn-ea"/>
                <a:cs typeface="+mn-cs"/>
              </a:defRPr>
            </a:lvl2pPr>
            <a:lvl3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3pPr>
            <a:lvl4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4pPr>
            <a:lvl5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5pPr>
            <a:lvl6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6pPr>
            <a:lvl7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7pPr>
            <a:lvl8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8pPr>
            <a:lvl9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9pPr>
          </a:lstStyle>
          <a:p>
            <a:pPr eaLnBrk="0" fontAlgn="base" hangingPunct="0">
              <a:spcBef>
                <a:spcPct val="0"/>
              </a:spcBef>
              <a:spcAft>
                <a:spcPct val="0"/>
              </a:spcAft>
            </a:pPr>
            <a:r>
              <a:rPr lang="en-US" sz="2400" smtClean="0"/>
              <a:t> </a:t>
            </a:r>
            <a:endParaRPr lang="en-US" altLang="hi-IN" sz="240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smtClean="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Weakness</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29</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pPr lvl="0"/>
            <a:r>
              <a:rPr lang="en-US" dirty="0" smtClean="0"/>
              <a:t>Thermal O/L </a:t>
            </a:r>
          </a:p>
          <a:p>
            <a:endParaRPr lang="hi-IN" dirty="0"/>
          </a:p>
        </p:txBody>
      </p:sp>
      <p:sp>
        <p:nvSpPr>
          <p:cNvPr id="2" name="Text Placeholder 1"/>
          <p:cNvSpPr>
            <a:spLocks noGrp="1"/>
          </p:cNvSpPr>
          <p:nvPr>
            <p:ph type="body" sz="quarter" idx="13"/>
          </p:nvPr>
        </p:nvSpPr>
        <p:spPr>
          <a:xfrm>
            <a:off x="336392" y="1720736"/>
            <a:ext cx="4146596" cy="4351050"/>
          </a:xfrm>
        </p:spPr>
        <p:txBody>
          <a:bodyPr/>
          <a:lstStyle/>
          <a:p>
            <a:pPr lvl="0"/>
            <a:r>
              <a:rPr lang="en-GB" sz="1200" b="1" dirty="0" smtClean="0"/>
              <a:t>Integration </a:t>
            </a:r>
            <a:r>
              <a:rPr lang="en-GB" sz="1200" b="1" dirty="0"/>
              <a:t>of RTD box as external hardware </a:t>
            </a:r>
            <a:r>
              <a:rPr lang="en-US" sz="1200" dirty="0" smtClean="0"/>
              <a:t>:</a:t>
            </a:r>
          </a:p>
          <a:p>
            <a:pPr marL="527850" lvl="1" indent="-171450">
              <a:buFont typeface="Arial" panose="020B0604020202020204" pitchFamily="34" charset="0"/>
              <a:buChar char="•"/>
            </a:pPr>
            <a:r>
              <a:rPr lang="en-US" sz="1200" dirty="0" smtClean="0"/>
              <a:t>SIEMENS </a:t>
            </a:r>
          </a:p>
          <a:p>
            <a:pPr marL="527850" lvl="1" indent="-171450">
              <a:buFont typeface="Arial" panose="020B0604020202020204" pitchFamily="34" charset="0"/>
              <a:buChar char="•"/>
            </a:pPr>
            <a:endParaRPr lang="en-US" sz="1200" dirty="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a:p>
          <a:p>
            <a:pPr marL="527850" lvl="1" indent="-171450">
              <a:buFont typeface="Arial" panose="020B0604020202020204" pitchFamily="34" charset="0"/>
              <a:buChar char="•"/>
            </a:pPr>
            <a:endParaRPr lang="en-US" sz="1200" dirty="0" smtClean="0"/>
          </a:p>
          <a:p>
            <a:endParaRPr lang="en-GB" sz="1200" dirty="0" smtClean="0">
              <a:sym typeface="Wingdings" panose="05000000000000000000" pitchFamily="2" charset="2"/>
            </a:endParaRPr>
          </a:p>
          <a:p>
            <a:endParaRPr lang="hi-IN" sz="1200" dirty="0"/>
          </a:p>
        </p:txBody>
      </p:sp>
      <p:pic>
        <p:nvPicPr>
          <p:cNvPr id="10" name="Picture 9"/>
          <p:cNvPicPr/>
          <p:nvPr/>
        </p:nvPicPr>
        <p:blipFill>
          <a:blip r:embed="rId2"/>
          <a:stretch>
            <a:fillRect/>
          </a:stretch>
        </p:blipFill>
        <p:spPr>
          <a:xfrm>
            <a:off x="523740" y="2381930"/>
            <a:ext cx="3303793" cy="1437511"/>
          </a:xfrm>
          <a:prstGeom prst="rect">
            <a:avLst/>
          </a:prstGeom>
        </p:spPr>
      </p:pic>
      <p:pic>
        <p:nvPicPr>
          <p:cNvPr id="11" name="Picture 10"/>
          <p:cNvPicPr/>
          <p:nvPr/>
        </p:nvPicPr>
        <p:blipFill>
          <a:blip r:embed="rId3"/>
          <a:stretch>
            <a:fillRect/>
          </a:stretch>
        </p:blipFill>
        <p:spPr>
          <a:xfrm>
            <a:off x="758951" y="3819441"/>
            <a:ext cx="2833370" cy="2173605"/>
          </a:xfrm>
          <a:prstGeom prst="rect">
            <a:avLst/>
          </a:prstGeom>
        </p:spPr>
      </p:pic>
      <p:sp>
        <p:nvSpPr>
          <p:cNvPr id="12" name="Text Placeholder 1"/>
          <p:cNvSpPr txBox="1">
            <a:spLocks/>
          </p:cNvSpPr>
          <p:nvPr/>
        </p:nvSpPr>
        <p:spPr bwMode="gray">
          <a:xfrm>
            <a:off x="4522905" y="1728399"/>
            <a:ext cx="4146596" cy="4351050"/>
          </a:xfrm>
          <a:prstGeom prst="rect">
            <a:avLst/>
          </a:prstGeom>
          <a:solidFill>
            <a:schemeClr val="bg1"/>
          </a:solidFill>
          <a:ln w="12700">
            <a:solidFill>
              <a:schemeClr val="bg1">
                <a:lumMod val="75000"/>
              </a:schemeClr>
            </a:solidFill>
          </a:ln>
          <a:effectLst>
            <a:outerShdw blurRad="50800" dist="38100" dir="2700000" algn="ctr" rotWithShape="0">
              <a:srgbClr val="000000">
                <a:alpha val="43000"/>
              </a:srgbClr>
            </a:outerShdw>
          </a:effectLst>
        </p:spPr>
        <p:txBody>
          <a:bodyPr vert="horz" lIns="144000" tIns="72000" rIns="72000" bIns="72000" rtlCol="0">
            <a:noAutofit/>
          </a:bodyPr>
          <a:lstStyle>
            <a:lvl1pPr marL="0" indent="0" algn="l" defTabSz="914400" rtl="0" eaLnBrk="1" latinLnBrk="0" hangingPunct="1">
              <a:spcBef>
                <a:spcPts val="600"/>
              </a:spcBef>
              <a:buFont typeface="Arial" panose="020B0604020202020204" pitchFamily="34" charset="0"/>
              <a:buNone/>
              <a:defRPr sz="1400" kern="1200" baseline="0">
                <a:solidFill>
                  <a:srgbClr val="666666"/>
                </a:solidFill>
                <a:latin typeface="+mn-lt"/>
                <a:ea typeface="+mn-ea"/>
                <a:cs typeface="+mn-cs"/>
              </a:defRPr>
            </a:lvl1pPr>
            <a:lvl2pPr marL="356400" indent="-172800" algn="l" defTabSz="914400" rtl="0" eaLnBrk="1" latinLnBrk="0" hangingPunct="1">
              <a:spcBef>
                <a:spcPts val="600"/>
              </a:spcBef>
              <a:buSzPct val="70000"/>
              <a:buFont typeface="Wingdings" panose="05000000000000000000" pitchFamily="2" charset="2"/>
              <a:buChar char="§"/>
              <a:defRPr sz="1400" kern="1200">
                <a:solidFill>
                  <a:srgbClr val="666666"/>
                </a:solidFill>
                <a:latin typeface="+mn-lt"/>
                <a:ea typeface="+mn-ea"/>
                <a:cs typeface="+mn-cs"/>
              </a:defRPr>
            </a:lvl2pPr>
            <a:lvl3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3pPr>
            <a:lvl4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4pPr>
            <a:lvl5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5pPr>
            <a:lvl6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6pPr>
            <a:lvl7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7pPr>
            <a:lvl8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8pPr>
            <a:lvl9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9pPr>
          </a:lstStyle>
          <a:p>
            <a:pPr lvl="0"/>
            <a:r>
              <a:rPr lang="en-US" sz="1200" b="1" dirty="0" smtClean="0"/>
              <a:t>Slip </a:t>
            </a:r>
            <a:r>
              <a:rPr lang="en-US" sz="1200" b="1" dirty="0"/>
              <a:t>dependent thermal model </a:t>
            </a:r>
            <a:r>
              <a:rPr lang="en-US" sz="1200" dirty="0"/>
              <a:t>(SEL</a:t>
            </a:r>
            <a:r>
              <a:rPr lang="en-US" sz="1200" dirty="0" smtClean="0"/>
              <a:t>):Starting time protection (useful for high inertia motor start)</a:t>
            </a:r>
          </a:p>
          <a:p>
            <a:r>
              <a:rPr lang="en-US" sz="1200" dirty="0" smtClean="0"/>
              <a:t>Motivation : </a:t>
            </a:r>
            <a:r>
              <a:rPr lang="en-US" sz="1200" dirty="0"/>
              <a:t>The starting current of an induction motor at </a:t>
            </a:r>
            <a:r>
              <a:rPr lang="en-US" sz="1200" dirty="0" smtClean="0"/>
              <a:t>the beginning </a:t>
            </a:r>
            <a:r>
              <a:rPr lang="en-US" sz="1200" dirty="0"/>
              <a:t>of the start nearly equals the </a:t>
            </a:r>
            <a:r>
              <a:rPr lang="en-US" sz="1200" dirty="0" smtClean="0"/>
              <a:t>locked-rotor current </a:t>
            </a:r>
            <a:r>
              <a:rPr lang="en-US" sz="1200" dirty="0"/>
              <a:t>magnitude but has a lesser heating effect </a:t>
            </a:r>
            <a:r>
              <a:rPr lang="en-US" sz="1200" dirty="0" smtClean="0"/>
              <a:t>during the </a:t>
            </a:r>
            <a:r>
              <a:rPr lang="en-US" sz="1200" dirty="0"/>
              <a:t>start because </a:t>
            </a:r>
            <a:r>
              <a:rPr lang="en-US" sz="1200" b="1" dirty="0"/>
              <a:t>rotor resistance decreases as </a:t>
            </a:r>
            <a:r>
              <a:rPr lang="en-US" sz="1200" b="1" dirty="0" smtClean="0"/>
              <a:t>the motor </a:t>
            </a:r>
            <a:r>
              <a:rPr lang="en-US" sz="1200" b="1" dirty="0"/>
              <a:t>accelerates to rated speed</a:t>
            </a:r>
            <a:r>
              <a:rPr lang="en-US" sz="1200" dirty="0" smtClean="0"/>
              <a:t>.</a:t>
            </a:r>
          </a:p>
          <a:p>
            <a:r>
              <a:rPr lang="en-US" sz="1200" dirty="0" smtClean="0"/>
              <a:t>Comparison between I</a:t>
            </a:r>
            <a:r>
              <a:rPr lang="en-US" sz="1200" baseline="30000" dirty="0" smtClean="0"/>
              <a:t>2</a:t>
            </a:r>
            <a:r>
              <a:rPr lang="en-US" sz="1200" dirty="0" smtClean="0"/>
              <a:t>t vs slip dependent model</a:t>
            </a:r>
          </a:p>
          <a:p>
            <a:pPr lvl="0"/>
            <a:endParaRPr lang="en-US" sz="1200" dirty="0" smtClean="0"/>
          </a:p>
          <a:p>
            <a:pPr lvl="0"/>
            <a:endParaRPr lang="en-US" sz="1200" dirty="0"/>
          </a:p>
          <a:p>
            <a:pPr lvl="0"/>
            <a:endParaRPr lang="en-US" sz="1200" dirty="0" smtClean="0"/>
          </a:p>
          <a:p>
            <a:pPr lvl="0"/>
            <a:endParaRPr lang="en-US" sz="1200" dirty="0"/>
          </a:p>
          <a:p>
            <a:pPr lvl="0"/>
            <a:endParaRPr lang="en-US" sz="1200" dirty="0" smtClean="0"/>
          </a:p>
          <a:p>
            <a:pPr lvl="0"/>
            <a:endParaRPr lang="en-US" sz="1200" dirty="0"/>
          </a:p>
          <a:p>
            <a:pPr lvl="0"/>
            <a:endParaRPr lang="en-US" sz="1200" dirty="0" smtClean="0"/>
          </a:p>
          <a:p>
            <a:pPr lvl="0"/>
            <a:r>
              <a:rPr lang="en-US" sz="1200" dirty="0" smtClean="0"/>
              <a:t> Note : Slip calculation  </a:t>
            </a:r>
          </a:p>
          <a:p>
            <a:pPr marL="527850" lvl="1" indent="-171450">
              <a:buFont typeface="Arial" panose="020B0604020202020204" pitchFamily="34" charset="0"/>
              <a:buChar char="•"/>
            </a:pPr>
            <a:r>
              <a:rPr lang="en-US" sz="1200" dirty="0" smtClean="0"/>
              <a:t>Voltage card needed </a:t>
            </a:r>
          </a:p>
          <a:p>
            <a:pPr marL="527850" lvl="1" indent="-171450">
              <a:buFont typeface="Arial" panose="020B0604020202020204" pitchFamily="34" charset="0"/>
              <a:buChar char="•"/>
            </a:pPr>
            <a:r>
              <a:rPr lang="en-US" sz="1200" dirty="0" smtClean="0"/>
              <a:t>Design data : Locked rotor torque in </a:t>
            </a:r>
            <a:r>
              <a:rPr lang="en-US" sz="1200" dirty="0" err="1" smtClean="0"/>
              <a:t>pu</a:t>
            </a:r>
            <a:r>
              <a:rPr lang="en-US" sz="1200" dirty="0" smtClean="0"/>
              <a:t>.</a:t>
            </a:r>
          </a:p>
          <a:p>
            <a:pPr lvl="0"/>
            <a:r>
              <a:rPr lang="en-US" sz="1200" dirty="0"/>
              <a:t> </a:t>
            </a:r>
            <a:endParaRPr lang="en-US" sz="1200" dirty="0" smtClean="0"/>
          </a:p>
          <a:p>
            <a:pPr lvl="0"/>
            <a:r>
              <a:rPr lang="en-US" sz="1200" dirty="0" smtClean="0"/>
              <a:t> </a:t>
            </a:r>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endParaRPr lang="en-GB" sz="1200" dirty="0" smtClean="0">
              <a:sym typeface="Wingdings" panose="05000000000000000000" pitchFamily="2" charset="2"/>
            </a:endParaRPr>
          </a:p>
          <a:p>
            <a:endParaRPr lang="hi-IN" sz="1200" dirty="0"/>
          </a:p>
        </p:txBody>
      </p:sp>
      <p:pic>
        <p:nvPicPr>
          <p:cNvPr id="8" name="Picture 7"/>
          <p:cNvPicPr>
            <a:picLocks noChangeAspect="1"/>
          </p:cNvPicPr>
          <p:nvPr/>
        </p:nvPicPr>
        <p:blipFill>
          <a:blip r:embed="rId4"/>
          <a:stretch>
            <a:fillRect/>
          </a:stretch>
        </p:blipFill>
        <p:spPr>
          <a:xfrm>
            <a:off x="4718199" y="3440810"/>
            <a:ext cx="3319629" cy="1738094"/>
          </a:xfrm>
          <a:prstGeom prst="rect">
            <a:avLst/>
          </a:prstGeom>
        </p:spPr>
      </p:pic>
    </p:spTree>
    <p:extLst>
      <p:ext uri="{BB962C8B-B14F-4D97-AF65-F5344CB8AC3E}">
        <p14:creationId xmlns:p14="http://schemas.microsoft.com/office/powerpoint/2010/main" val="382175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marL="285750" indent="-285750">
              <a:buFont typeface="Arial" panose="020B0604020202020204" pitchFamily="34" charset="0"/>
              <a:buChar char="•"/>
            </a:pPr>
            <a:r>
              <a:rPr lang="en-US" sz="1200" dirty="0">
                <a:solidFill>
                  <a:schemeClr val="tx2">
                    <a:lumMod val="60000"/>
                    <a:lumOff val="40000"/>
                  </a:schemeClr>
                </a:solidFill>
              </a:rPr>
              <a:t>Rotor </a:t>
            </a:r>
            <a:r>
              <a:rPr lang="en-US" sz="1200" dirty="0" smtClean="0">
                <a:solidFill>
                  <a:schemeClr val="tx2">
                    <a:lumMod val="60000"/>
                    <a:lumOff val="40000"/>
                  </a:schemeClr>
                </a:solidFill>
              </a:rPr>
              <a:t>Broken </a:t>
            </a:r>
            <a:r>
              <a:rPr lang="en-US" sz="1200" dirty="0">
                <a:solidFill>
                  <a:schemeClr val="tx2">
                    <a:lumMod val="60000"/>
                    <a:lumOff val="40000"/>
                  </a:schemeClr>
                </a:solidFill>
              </a:rPr>
              <a:t>B</a:t>
            </a:r>
            <a:r>
              <a:rPr lang="en-US" sz="1200" dirty="0" smtClean="0">
                <a:solidFill>
                  <a:schemeClr val="tx2">
                    <a:lumMod val="60000"/>
                    <a:lumOff val="40000"/>
                  </a:schemeClr>
                </a:solidFill>
              </a:rPr>
              <a:t>ar </a:t>
            </a:r>
            <a:r>
              <a:rPr lang="en-US" sz="1200" dirty="0">
                <a:solidFill>
                  <a:schemeClr val="tx2">
                    <a:lumMod val="60000"/>
                    <a:lumOff val="40000"/>
                  </a:schemeClr>
                </a:solidFill>
              </a:rPr>
              <a:t>P</a:t>
            </a:r>
            <a:r>
              <a:rPr lang="en-US" sz="1200" dirty="0" smtClean="0">
                <a:solidFill>
                  <a:schemeClr val="tx2">
                    <a:lumMod val="60000"/>
                    <a:lumOff val="40000"/>
                  </a:schemeClr>
                </a:solidFill>
              </a:rPr>
              <a:t>rotection</a:t>
            </a:r>
            <a:endParaRPr lang="en-US" sz="1200" dirty="0">
              <a:solidFill>
                <a:schemeClr val="tx2">
                  <a:lumMod val="60000"/>
                  <a:lumOff val="40000"/>
                </a:schemeClr>
              </a:solidFill>
            </a:endParaRPr>
          </a:p>
          <a:p>
            <a:pPr marL="285750" indent="-285750">
              <a:buFont typeface="Arial" panose="020B0604020202020204" pitchFamily="34" charset="0"/>
              <a:buChar char="•"/>
            </a:pPr>
            <a:r>
              <a:rPr lang="en-US" sz="1200" dirty="0">
                <a:solidFill>
                  <a:schemeClr val="tx2">
                    <a:lumMod val="60000"/>
                    <a:lumOff val="40000"/>
                  </a:schemeClr>
                </a:solidFill>
              </a:rPr>
              <a:t>Statistics</a:t>
            </a:r>
          </a:p>
          <a:p>
            <a:pPr marL="742950" lvl="1" indent="-285750">
              <a:buFont typeface="Arial" panose="020B0604020202020204" pitchFamily="34" charset="0"/>
              <a:buChar char="•"/>
            </a:pPr>
            <a:r>
              <a:rPr lang="en-US" sz="1200" dirty="0">
                <a:solidFill>
                  <a:schemeClr val="tx2">
                    <a:lumMod val="60000"/>
                    <a:lumOff val="40000"/>
                  </a:schemeClr>
                </a:solidFill>
              </a:rPr>
              <a:t>Motor </a:t>
            </a:r>
            <a:r>
              <a:rPr lang="en-US" sz="1200" dirty="0" smtClean="0">
                <a:solidFill>
                  <a:schemeClr val="tx2">
                    <a:lumMod val="60000"/>
                    <a:lumOff val="40000"/>
                  </a:schemeClr>
                </a:solidFill>
              </a:rPr>
              <a:t>Learned </a:t>
            </a:r>
            <a:r>
              <a:rPr lang="en-US" sz="1200" dirty="0">
                <a:solidFill>
                  <a:schemeClr val="tx2">
                    <a:lumMod val="60000"/>
                    <a:lumOff val="40000"/>
                  </a:schemeClr>
                </a:solidFill>
              </a:rPr>
              <a:t>D</a:t>
            </a:r>
            <a:r>
              <a:rPr lang="en-US" sz="1200" dirty="0" smtClean="0">
                <a:solidFill>
                  <a:schemeClr val="tx2">
                    <a:lumMod val="60000"/>
                    <a:lumOff val="40000"/>
                  </a:schemeClr>
                </a:solidFill>
              </a:rPr>
              <a:t>ata </a:t>
            </a:r>
            <a:r>
              <a:rPr lang="en-US" sz="1200" dirty="0">
                <a:solidFill>
                  <a:schemeClr val="tx2">
                    <a:lumMod val="60000"/>
                    <a:lumOff val="40000"/>
                  </a:schemeClr>
                </a:solidFill>
              </a:rPr>
              <a:t>(GE)</a:t>
            </a:r>
          </a:p>
          <a:p>
            <a:pPr marL="742950" lvl="1" indent="-285750">
              <a:buFont typeface="Arial" panose="020B0604020202020204" pitchFamily="34" charset="0"/>
              <a:buChar char="•"/>
            </a:pPr>
            <a:r>
              <a:rPr lang="en-US" sz="1200" dirty="0">
                <a:solidFill>
                  <a:schemeClr val="tx2">
                    <a:lumMod val="60000"/>
                    <a:lumOff val="40000"/>
                  </a:schemeClr>
                </a:solidFill>
              </a:rPr>
              <a:t>Environmental H</a:t>
            </a:r>
            <a:r>
              <a:rPr lang="en-US" sz="1200" dirty="0" smtClean="0">
                <a:solidFill>
                  <a:schemeClr val="tx2">
                    <a:lumMod val="60000"/>
                    <a:lumOff val="40000"/>
                  </a:schemeClr>
                </a:solidFill>
              </a:rPr>
              <a:t>ealth Report </a:t>
            </a:r>
            <a:r>
              <a:rPr lang="en-US" sz="1200" dirty="0">
                <a:solidFill>
                  <a:schemeClr val="tx2">
                    <a:lumMod val="60000"/>
                    <a:lumOff val="40000"/>
                  </a:schemeClr>
                </a:solidFill>
              </a:rPr>
              <a:t>(</a:t>
            </a:r>
            <a:r>
              <a:rPr lang="en-US" sz="1200" dirty="0" smtClean="0">
                <a:solidFill>
                  <a:schemeClr val="tx2">
                    <a:lumMod val="60000"/>
                    <a:lumOff val="40000"/>
                  </a:schemeClr>
                </a:solidFill>
              </a:rPr>
              <a:t>GE)</a:t>
            </a:r>
            <a:endParaRPr lang="en-US" sz="1200" dirty="0">
              <a:solidFill>
                <a:schemeClr val="tx2">
                  <a:lumMod val="60000"/>
                  <a:lumOff val="40000"/>
                </a:schemeClr>
              </a:solidFill>
            </a:endParaRPr>
          </a:p>
          <a:p>
            <a:pPr marL="742950" lvl="1" indent="-285750">
              <a:buFont typeface="Arial" panose="020B0604020202020204" pitchFamily="34" charset="0"/>
              <a:buChar char="•"/>
            </a:pPr>
            <a:r>
              <a:rPr lang="en-US" sz="1200" dirty="0">
                <a:solidFill>
                  <a:schemeClr val="tx2">
                    <a:lumMod val="60000"/>
                    <a:lumOff val="40000"/>
                  </a:schemeClr>
                </a:solidFill>
              </a:rPr>
              <a:t>Motor </a:t>
            </a:r>
            <a:r>
              <a:rPr lang="en-US" sz="1200" dirty="0" smtClean="0">
                <a:solidFill>
                  <a:schemeClr val="tx2">
                    <a:lumMod val="60000"/>
                    <a:lumOff val="40000"/>
                  </a:schemeClr>
                </a:solidFill>
              </a:rPr>
              <a:t>Health </a:t>
            </a:r>
            <a:r>
              <a:rPr lang="en-US" sz="1200" dirty="0">
                <a:solidFill>
                  <a:schemeClr val="tx2">
                    <a:lumMod val="60000"/>
                    <a:lumOff val="40000"/>
                  </a:schemeClr>
                </a:solidFill>
              </a:rPr>
              <a:t>R</a:t>
            </a:r>
            <a:r>
              <a:rPr lang="en-US" sz="1200" dirty="0" smtClean="0">
                <a:solidFill>
                  <a:schemeClr val="tx2">
                    <a:lumMod val="60000"/>
                    <a:lumOff val="40000"/>
                  </a:schemeClr>
                </a:solidFill>
              </a:rPr>
              <a:t>eport(GE)</a:t>
            </a:r>
            <a:endParaRPr lang="en-US" sz="1200" dirty="0">
              <a:solidFill>
                <a:schemeClr val="tx2">
                  <a:lumMod val="60000"/>
                  <a:lumOff val="40000"/>
                </a:schemeClr>
              </a:solidFill>
            </a:endParaRPr>
          </a:p>
          <a:p>
            <a:pPr marL="742950" lvl="1" indent="-285750">
              <a:buFont typeface="Arial" panose="020B0604020202020204" pitchFamily="34" charset="0"/>
              <a:buChar char="•"/>
            </a:pPr>
            <a:r>
              <a:rPr lang="en-US" sz="1200" dirty="0">
                <a:solidFill>
                  <a:schemeClr val="tx2">
                    <a:lumMod val="60000"/>
                    <a:lumOff val="40000"/>
                  </a:schemeClr>
                </a:solidFill>
              </a:rPr>
              <a:t>Data L</a:t>
            </a:r>
            <a:r>
              <a:rPr lang="en-US" sz="1200" dirty="0" smtClean="0">
                <a:solidFill>
                  <a:schemeClr val="tx2">
                    <a:lumMod val="60000"/>
                    <a:lumOff val="40000"/>
                  </a:schemeClr>
                </a:solidFill>
              </a:rPr>
              <a:t>ogger(GE)</a:t>
            </a:r>
            <a:endParaRPr lang="en-US" sz="1200" dirty="0">
              <a:solidFill>
                <a:schemeClr val="tx2">
                  <a:lumMod val="60000"/>
                  <a:lumOff val="40000"/>
                </a:schemeClr>
              </a:solidFill>
            </a:endParaRPr>
          </a:p>
          <a:p>
            <a:pPr marL="742950" lvl="1" indent="-285750">
              <a:buFont typeface="Arial" panose="020B0604020202020204" pitchFamily="34" charset="0"/>
              <a:buChar char="•"/>
            </a:pPr>
            <a:r>
              <a:rPr lang="en-US" sz="1200" dirty="0">
                <a:solidFill>
                  <a:schemeClr val="tx2">
                    <a:lumMod val="60000"/>
                    <a:lumOff val="40000"/>
                  </a:schemeClr>
                </a:solidFill>
              </a:rPr>
              <a:t>Motor O</a:t>
            </a:r>
            <a:r>
              <a:rPr lang="en-US" sz="1200" dirty="0" smtClean="0">
                <a:solidFill>
                  <a:schemeClr val="tx2">
                    <a:lumMod val="60000"/>
                    <a:lumOff val="40000"/>
                  </a:schemeClr>
                </a:solidFill>
              </a:rPr>
              <a:t>perating(SEL)</a:t>
            </a:r>
            <a:endParaRPr lang="en-US" sz="1200" dirty="0">
              <a:solidFill>
                <a:schemeClr val="tx2">
                  <a:lumMod val="60000"/>
                  <a:lumOff val="40000"/>
                </a:schemeClr>
              </a:solidFill>
            </a:endParaRPr>
          </a:p>
          <a:p>
            <a:pPr marL="742950" lvl="1" indent="-285750">
              <a:buFont typeface="Arial" panose="020B0604020202020204" pitchFamily="34" charset="0"/>
              <a:buChar char="•"/>
            </a:pPr>
            <a:r>
              <a:rPr lang="en-US" sz="1200" dirty="0">
                <a:solidFill>
                  <a:schemeClr val="tx2">
                    <a:lumMod val="60000"/>
                    <a:lumOff val="40000"/>
                  </a:schemeClr>
                </a:solidFill>
              </a:rPr>
              <a:t>Motor S</a:t>
            </a:r>
            <a:r>
              <a:rPr lang="en-US" sz="1200" dirty="0" smtClean="0">
                <a:solidFill>
                  <a:schemeClr val="tx2">
                    <a:lumMod val="60000"/>
                    <a:lumOff val="40000"/>
                  </a:schemeClr>
                </a:solidFill>
              </a:rPr>
              <a:t>tarting(SEL)</a:t>
            </a:r>
            <a:endParaRPr lang="en-US" sz="1200" dirty="0">
              <a:solidFill>
                <a:schemeClr val="tx2">
                  <a:lumMod val="60000"/>
                  <a:lumOff val="40000"/>
                </a:schemeClr>
              </a:solidFill>
            </a:endParaRPr>
          </a:p>
          <a:p>
            <a:pPr marL="742950" lvl="1" indent="-285750">
              <a:buFont typeface="Arial" panose="020B0604020202020204" pitchFamily="34" charset="0"/>
              <a:buChar char="•"/>
            </a:pPr>
            <a:r>
              <a:rPr lang="en-US" sz="1200" dirty="0">
                <a:solidFill>
                  <a:schemeClr val="tx2">
                    <a:lumMod val="60000"/>
                    <a:lumOff val="40000"/>
                  </a:schemeClr>
                </a:solidFill>
              </a:rPr>
              <a:t>Motor T</a:t>
            </a:r>
            <a:r>
              <a:rPr lang="en-US" sz="1200" dirty="0" smtClean="0">
                <a:solidFill>
                  <a:schemeClr val="tx2">
                    <a:lumMod val="60000"/>
                    <a:lumOff val="40000"/>
                  </a:schemeClr>
                </a:solidFill>
              </a:rPr>
              <a:t>rending(SEL)</a:t>
            </a:r>
            <a:endParaRPr lang="en-US" sz="1200" dirty="0">
              <a:solidFill>
                <a:schemeClr val="tx2">
                  <a:lumMod val="60000"/>
                  <a:lumOff val="40000"/>
                </a:schemeClr>
              </a:solidFill>
            </a:endParaRPr>
          </a:p>
          <a:p>
            <a:pPr marL="285750" lvl="0" indent="-285750">
              <a:buFont typeface="Arial" panose="020B0604020202020204" pitchFamily="34" charset="0"/>
              <a:buChar char="•"/>
            </a:pPr>
            <a:r>
              <a:rPr lang="en-US" sz="1200" dirty="0">
                <a:solidFill>
                  <a:schemeClr val="tx2">
                    <a:lumMod val="60000"/>
                    <a:lumOff val="40000"/>
                  </a:schemeClr>
                </a:solidFill>
              </a:rPr>
              <a:t>Event </a:t>
            </a:r>
            <a:r>
              <a:rPr lang="en-US" sz="1200" dirty="0" smtClean="0">
                <a:solidFill>
                  <a:schemeClr val="tx2">
                    <a:lumMod val="60000"/>
                    <a:lumOff val="40000"/>
                  </a:schemeClr>
                </a:solidFill>
              </a:rPr>
              <a:t>Handling</a:t>
            </a:r>
            <a:endParaRPr lang="en-US" sz="1200" dirty="0">
              <a:solidFill>
                <a:schemeClr val="tx2">
                  <a:lumMod val="60000"/>
                  <a:lumOff val="40000"/>
                </a:schemeClr>
              </a:solidFill>
            </a:endParaRPr>
          </a:p>
          <a:p>
            <a:pPr marL="742950" lvl="1" indent="-285750">
              <a:buFont typeface="Arial" panose="020B0604020202020204" pitchFamily="34" charset="0"/>
              <a:buChar char="•"/>
            </a:pPr>
            <a:r>
              <a:rPr lang="en-US" sz="1200" dirty="0">
                <a:solidFill>
                  <a:schemeClr val="tx2">
                    <a:lumMod val="60000"/>
                    <a:lumOff val="40000"/>
                  </a:schemeClr>
                </a:solidFill>
              </a:rPr>
              <a:t>Event </a:t>
            </a:r>
            <a:r>
              <a:rPr lang="en-US" sz="1200" dirty="0" smtClean="0">
                <a:solidFill>
                  <a:schemeClr val="tx2">
                    <a:lumMod val="60000"/>
                    <a:lumOff val="40000"/>
                  </a:schemeClr>
                </a:solidFill>
              </a:rPr>
              <a:t>Summary </a:t>
            </a:r>
            <a:r>
              <a:rPr lang="en-US" sz="1200" dirty="0">
                <a:solidFill>
                  <a:schemeClr val="tx2">
                    <a:lumMod val="60000"/>
                    <a:lumOff val="40000"/>
                  </a:schemeClr>
                </a:solidFill>
              </a:rPr>
              <a:t>R</a:t>
            </a:r>
            <a:r>
              <a:rPr lang="en-US" sz="1200" dirty="0" smtClean="0">
                <a:solidFill>
                  <a:schemeClr val="tx2">
                    <a:lumMod val="60000"/>
                    <a:lumOff val="40000"/>
                  </a:schemeClr>
                </a:solidFill>
              </a:rPr>
              <a:t>eport(SEL)</a:t>
            </a:r>
            <a:endParaRPr lang="en-US" sz="1200" dirty="0">
              <a:solidFill>
                <a:schemeClr val="tx2">
                  <a:lumMod val="60000"/>
                  <a:lumOff val="40000"/>
                </a:schemeClr>
              </a:solidFill>
            </a:endParaRPr>
          </a:p>
          <a:p>
            <a:pPr marL="742950" lvl="1" indent="-285750">
              <a:buFont typeface="Arial" panose="020B0604020202020204" pitchFamily="34" charset="0"/>
              <a:buChar char="•"/>
            </a:pPr>
            <a:r>
              <a:rPr lang="en-US" sz="1200" dirty="0">
                <a:solidFill>
                  <a:schemeClr val="tx2">
                    <a:lumMod val="60000"/>
                    <a:lumOff val="40000"/>
                  </a:schemeClr>
                </a:solidFill>
              </a:rPr>
              <a:t>Event H</a:t>
            </a:r>
            <a:r>
              <a:rPr lang="en-US" sz="1200" dirty="0" smtClean="0">
                <a:solidFill>
                  <a:schemeClr val="tx2">
                    <a:lumMod val="60000"/>
                    <a:lumOff val="40000"/>
                  </a:schemeClr>
                </a:solidFill>
              </a:rPr>
              <a:t>istory(SEL)</a:t>
            </a:r>
            <a:endParaRPr lang="en-US" sz="1200" dirty="0">
              <a:solidFill>
                <a:schemeClr val="tx2">
                  <a:lumMod val="60000"/>
                  <a:lumOff val="40000"/>
                </a:schemeClr>
              </a:solidFill>
            </a:endParaRPr>
          </a:p>
          <a:p>
            <a:pPr marL="742950" lvl="1" indent="-285750">
              <a:buFont typeface="Arial" panose="020B0604020202020204" pitchFamily="34" charset="0"/>
              <a:buChar char="•"/>
            </a:pPr>
            <a:r>
              <a:rPr lang="en-US" sz="1200" dirty="0">
                <a:solidFill>
                  <a:schemeClr val="tx2">
                    <a:lumMod val="60000"/>
                    <a:lumOff val="40000"/>
                  </a:schemeClr>
                </a:solidFill>
              </a:rPr>
              <a:t>Event R</a:t>
            </a:r>
            <a:r>
              <a:rPr lang="en-US" sz="1200" dirty="0" smtClean="0">
                <a:solidFill>
                  <a:schemeClr val="tx2">
                    <a:lumMod val="60000"/>
                    <a:lumOff val="40000"/>
                  </a:schemeClr>
                </a:solidFill>
              </a:rPr>
              <a:t>eports(SEL)</a:t>
            </a:r>
            <a:endParaRPr lang="en-US" sz="1200" dirty="0">
              <a:solidFill>
                <a:schemeClr val="tx2">
                  <a:lumMod val="60000"/>
                  <a:lumOff val="40000"/>
                </a:schemeClr>
              </a:solidFill>
            </a:endParaRPr>
          </a:p>
          <a:p>
            <a:pPr marL="285750" lvl="0" indent="-285750">
              <a:buFont typeface="Arial" panose="020B0604020202020204" pitchFamily="34" charset="0"/>
              <a:buChar char="•"/>
            </a:pPr>
            <a:r>
              <a:rPr lang="en-US" sz="1200" dirty="0">
                <a:solidFill>
                  <a:schemeClr val="tx2">
                    <a:lumMod val="60000"/>
                    <a:lumOff val="40000"/>
                  </a:schemeClr>
                </a:solidFill>
              </a:rPr>
              <a:t>Self </a:t>
            </a:r>
            <a:r>
              <a:rPr lang="en-US" sz="1200" dirty="0" smtClean="0">
                <a:solidFill>
                  <a:schemeClr val="tx2">
                    <a:lumMod val="60000"/>
                    <a:lumOff val="40000"/>
                  </a:schemeClr>
                </a:solidFill>
              </a:rPr>
              <a:t>Test </a:t>
            </a:r>
            <a:r>
              <a:rPr lang="en-US" sz="1200" dirty="0">
                <a:solidFill>
                  <a:schemeClr val="tx2">
                    <a:lumMod val="60000"/>
                    <a:lumOff val="40000"/>
                  </a:schemeClr>
                </a:solidFill>
              </a:rPr>
              <a:t>and </a:t>
            </a:r>
            <a:r>
              <a:rPr lang="en-US" sz="1200" dirty="0" smtClean="0">
                <a:solidFill>
                  <a:schemeClr val="tx2">
                    <a:lumMod val="60000"/>
                    <a:lumOff val="40000"/>
                  </a:schemeClr>
                </a:solidFill>
              </a:rPr>
              <a:t>Troubleshooting(SEL,GE</a:t>
            </a:r>
            <a:r>
              <a:rPr lang="en-US" sz="1200" dirty="0">
                <a:solidFill>
                  <a:schemeClr val="tx2">
                    <a:lumMod val="60000"/>
                    <a:lumOff val="40000"/>
                  </a:schemeClr>
                </a:solidFill>
              </a:rPr>
              <a:t>)</a:t>
            </a:r>
          </a:p>
          <a:p>
            <a:pPr marL="285750" lvl="0" indent="-285750">
              <a:spcBef>
                <a:spcPts val="0"/>
              </a:spcBef>
              <a:buFont typeface="Arial" panose="020B0604020202020204" pitchFamily="34" charset="0"/>
              <a:buChar char="•"/>
              <a:defRPr/>
            </a:pPr>
            <a:r>
              <a:rPr lang="en-US" sz="1200" dirty="0">
                <a:solidFill>
                  <a:schemeClr val="tx2">
                    <a:lumMod val="60000"/>
                    <a:lumOff val="40000"/>
                  </a:schemeClr>
                </a:solidFill>
              </a:rPr>
              <a:t>Synchronous </a:t>
            </a:r>
            <a:r>
              <a:rPr lang="en-US" sz="1200" dirty="0" smtClean="0">
                <a:solidFill>
                  <a:schemeClr val="tx2">
                    <a:lumMod val="60000"/>
                    <a:lumOff val="40000"/>
                  </a:schemeClr>
                </a:solidFill>
              </a:rPr>
              <a:t>Motor </a:t>
            </a:r>
            <a:r>
              <a:rPr lang="en-US" sz="1200" dirty="0">
                <a:solidFill>
                  <a:schemeClr val="tx2">
                    <a:lumMod val="60000"/>
                    <a:lumOff val="40000"/>
                  </a:schemeClr>
                </a:solidFill>
              </a:rPr>
              <a:t>C</a:t>
            </a:r>
            <a:r>
              <a:rPr lang="en-US" sz="1200" dirty="0" smtClean="0">
                <a:solidFill>
                  <a:schemeClr val="tx2">
                    <a:lumMod val="60000"/>
                    <a:lumOff val="40000"/>
                  </a:schemeClr>
                </a:solidFill>
              </a:rPr>
              <a:t>ontrol </a:t>
            </a:r>
            <a:r>
              <a:rPr lang="en-US" sz="1200" dirty="0">
                <a:solidFill>
                  <a:schemeClr val="tx2">
                    <a:lumMod val="60000"/>
                    <a:lumOff val="40000"/>
                  </a:schemeClr>
                </a:solidFill>
              </a:rPr>
              <a:t>and </a:t>
            </a:r>
            <a:r>
              <a:rPr lang="en-US" sz="1200" dirty="0" smtClean="0">
                <a:solidFill>
                  <a:schemeClr val="tx2">
                    <a:lumMod val="60000"/>
                    <a:lumOff val="40000"/>
                  </a:schemeClr>
                </a:solidFill>
              </a:rPr>
              <a:t>Protection </a:t>
            </a:r>
            <a:r>
              <a:rPr lang="en-US" sz="1200" dirty="0">
                <a:solidFill>
                  <a:schemeClr val="tx2">
                    <a:lumMod val="60000"/>
                    <a:lumOff val="40000"/>
                  </a:schemeClr>
                </a:solidFill>
              </a:rPr>
              <a:t>(GE,SEL, SIEMENS)</a:t>
            </a:r>
          </a:p>
        </p:txBody>
      </p:sp>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3</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smtClean="0"/>
              <a:t> </a:t>
            </a:r>
            <a:endParaRPr lang="hi-IN" dirty="0"/>
          </a:p>
        </p:txBody>
      </p:sp>
    </p:spTree>
    <p:extLst>
      <p:ext uri="{BB962C8B-B14F-4D97-AF65-F5344CB8AC3E}">
        <p14:creationId xmlns:p14="http://schemas.microsoft.com/office/powerpoint/2010/main" val="269732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p:cNvSpPr txBox="1">
            <a:spLocks/>
          </p:cNvSpPr>
          <p:nvPr/>
        </p:nvSpPr>
        <p:spPr bwMode="gray">
          <a:xfrm>
            <a:off x="336392" y="1720736"/>
            <a:ext cx="8471218" cy="4351050"/>
          </a:xfrm>
          <a:prstGeom prst="rect">
            <a:avLst/>
          </a:prstGeom>
          <a:solidFill>
            <a:schemeClr val="bg1"/>
          </a:solidFill>
          <a:ln w="12700">
            <a:solidFill>
              <a:schemeClr val="bg1">
                <a:lumMod val="75000"/>
              </a:schemeClr>
            </a:solidFill>
          </a:ln>
          <a:effectLst>
            <a:outerShdw blurRad="50800" dist="38100" dir="2700000" algn="ctr" rotWithShape="0">
              <a:srgbClr val="000000">
                <a:alpha val="43000"/>
              </a:srgbClr>
            </a:outerShdw>
          </a:effectLst>
        </p:spPr>
        <p:txBody>
          <a:bodyPr vert="horz" lIns="144000" tIns="72000" rIns="72000" bIns="72000" rtlCol="0">
            <a:noAutofit/>
          </a:bodyPr>
          <a:lstStyle>
            <a:lvl1pPr marL="0" indent="0" algn="l" defTabSz="914400" rtl="0" eaLnBrk="1" latinLnBrk="0" hangingPunct="1">
              <a:spcBef>
                <a:spcPts val="600"/>
              </a:spcBef>
              <a:buFont typeface="Arial" panose="020B0604020202020204" pitchFamily="34" charset="0"/>
              <a:buNone/>
              <a:defRPr sz="1400" kern="1200" baseline="0">
                <a:solidFill>
                  <a:srgbClr val="666666"/>
                </a:solidFill>
                <a:latin typeface="+mn-lt"/>
                <a:ea typeface="+mn-ea"/>
                <a:cs typeface="+mn-cs"/>
              </a:defRPr>
            </a:lvl1pPr>
            <a:lvl2pPr marL="356400" indent="-172800" algn="l" defTabSz="914400" rtl="0" eaLnBrk="1" latinLnBrk="0" hangingPunct="1">
              <a:spcBef>
                <a:spcPts val="600"/>
              </a:spcBef>
              <a:buSzPct val="70000"/>
              <a:buFont typeface="Wingdings" panose="05000000000000000000" pitchFamily="2" charset="2"/>
              <a:buChar char="§"/>
              <a:defRPr sz="1400" kern="1200">
                <a:solidFill>
                  <a:srgbClr val="666666"/>
                </a:solidFill>
                <a:latin typeface="+mn-lt"/>
                <a:ea typeface="+mn-ea"/>
                <a:cs typeface="+mn-cs"/>
              </a:defRPr>
            </a:lvl2pPr>
            <a:lvl3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3pPr>
            <a:lvl4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4pPr>
            <a:lvl5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5pPr>
            <a:lvl6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6pPr>
            <a:lvl7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7pPr>
            <a:lvl8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8pPr>
            <a:lvl9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9pPr>
          </a:lstStyle>
          <a:p>
            <a:pPr eaLnBrk="0" fontAlgn="base" hangingPunct="0">
              <a:spcBef>
                <a:spcPct val="0"/>
              </a:spcBef>
              <a:spcAft>
                <a:spcPct val="0"/>
              </a:spcAft>
            </a:pPr>
            <a:r>
              <a:rPr lang="en-US" sz="2400" smtClean="0"/>
              <a:t> </a:t>
            </a:r>
            <a:endParaRPr lang="en-US" altLang="hi-IN" sz="240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smtClean="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Weakness</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30</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pPr lvl="0"/>
            <a:r>
              <a:rPr lang="en-US" dirty="0" smtClean="0"/>
              <a:t>Thermal O/L </a:t>
            </a:r>
          </a:p>
          <a:p>
            <a:endParaRPr lang="hi-IN" dirty="0"/>
          </a:p>
        </p:txBody>
      </p:sp>
      <p:sp>
        <p:nvSpPr>
          <p:cNvPr id="2" name="Text Placeholder 1"/>
          <p:cNvSpPr>
            <a:spLocks noGrp="1"/>
          </p:cNvSpPr>
          <p:nvPr>
            <p:ph type="body" sz="quarter" idx="13"/>
          </p:nvPr>
        </p:nvSpPr>
        <p:spPr>
          <a:xfrm>
            <a:off x="336392" y="1720736"/>
            <a:ext cx="4146596" cy="4351050"/>
          </a:xfrm>
        </p:spPr>
        <p:txBody>
          <a:bodyPr/>
          <a:lstStyle/>
          <a:p>
            <a:r>
              <a:rPr lang="en-US" sz="1200" b="1" dirty="0"/>
              <a:t>Independent thermal model for stator and rotor </a:t>
            </a:r>
            <a:r>
              <a:rPr lang="en-US" sz="1200" dirty="0"/>
              <a:t>(SEL)</a:t>
            </a:r>
          </a:p>
          <a:p>
            <a:pPr marL="171450" lvl="0" indent="-171450">
              <a:buFont typeface="Arial" panose="020B0604020202020204" pitchFamily="34" charset="0"/>
              <a:buChar char="•"/>
            </a:pPr>
            <a:r>
              <a:rPr lang="en-US" sz="1200" b="1" dirty="0"/>
              <a:t>Rotor model </a:t>
            </a:r>
            <a:r>
              <a:rPr lang="en-US" sz="1200" dirty="0"/>
              <a:t>: (with optional voltage card): The rotor model dynamically weights the heating effect of each of the negative sequence and positive-sequence currents as a function of calculated slip. For high inertia applications where the motor acceleration time is longer than the locked rotor time, this feature avoids tripping during a start.</a:t>
            </a:r>
          </a:p>
          <a:p>
            <a:pPr marL="171450" lvl="0" indent="-171450">
              <a:buFont typeface="Arial" panose="020B0604020202020204" pitchFamily="34" charset="0"/>
              <a:buChar char="•"/>
            </a:pPr>
            <a:r>
              <a:rPr lang="en-US" sz="1200" dirty="0"/>
              <a:t> </a:t>
            </a:r>
            <a:r>
              <a:rPr lang="en-US" sz="1200" b="1" dirty="0"/>
              <a:t>Rotor Model </a:t>
            </a:r>
            <a:r>
              <a:rPr lang="en-US" sz="1200" dirty="0"/>
              <a:t>(without optional voltage card): Weights the heating effect of negative-sequence current as five times the heating effect of positive-sequence currents when the motor is running (weights them equally when the motor is starting).</a:t>
            </a:r>
          </a:p>
          <a:p>
            <a:pPr marL="171450" lvl="0" indent="-171450">
              <a:buFont typeface="Arial" panose="020B0604020202020204" pitchFamily="34" charset="0"/>
              <a:buChar char="•"/>
            </a:pPr>
            <a:r>
              <a:rPr lang="en-US" sz="1200" b="1" dirty="0"/>
              <a:t>Stator Model</a:t>
            </a:r>
            <a:r>
              <a:rPr lang="en-US" sz="1200" dirty="0"/>
              <a:t>: Weights the heating effects of positive- and negative-sequence current equally when the motor is starting or running.</a:t>
            </a:r>
          </a:p>
          <a:p>
            <a:pPr lvl="0"/>
            <a:endParaRPr lang="en-US" sz="1200" dirty="0" smtClean="0"/>
          </a:p>
          <a:p>
            <a:pPr lvl="0"/>
            <a:endParaRPr lang="en-US" sz="1200" dirty="0" smtClean="0"/>
          </a:p>
          <a:p>
            <a:pPr marL="527850" lvl="1" indent="-171450">
              <a:buFont typeface="Arial" panose="020B0604020202020204" pitchFamily="34" charset="0"/>
              <a:buChar char="•"/>
            </a:pPr>
            <a:endParaRPr lang="en-US" sz="1200" dirty="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a:p>
          <a:p>
            <a:pPr marL="527850" lvl="1" indent="-171450">
              <a:buFont typeface="Arial" panose="020B0604020202020204" pitchFamily="34" charset="0"/>
              <a:buChar char="•"/>
            </a:pPr>
            <a:endParaRPr lang="en-US" sz="1200" dirty="0" smtClean="0"/>
          </a:p>
          <a:p>
            <a:endParaRPr lang="en-GB" sz="1200" dirty="0" smtClean="0">
              <a:sym typeface="Wingdings" panose="05000000000000000000" pitchFamily="2" charset="2"/>
            </a:endParaRPr>
          </a:p>
          <a:p>
            <a:endParaRPr lang="hi-IN" sz="1200" dirty="0"/>
          </a:p>
        </p:txBody>
      </p:sp>
      <p:sp>
        <p:nvSpPr>
          <p:cNvPr id="12" name="Text Placeholder 1"/>
          <p:cNvSpPr txBox="1">
            <a:spLocks/>
          </p:cNvSpPr>
          <p:nvPr/>
        </p:nvSpPr>
        <p:spPr bwMode="gray">
          <a:xfrm>
            <a:off x="4522905" y="1728399"/>
            <a:ext cx="4146596" cy="4351050"/>
          </a:xfrm>
          <a:prstGeom prst="rect">
            <a:avLst/>
          </a:prstGeom>
          <a:solidFill>
            <a:schemeClr val="bg1"/>
          </a:solidFill>
          <a:ln w="12700">
            <a:solidFill>
              <a:schemeClr val="bg1">
                <a:lumMod val="75000"/>
              </a:schemeClr>
            </a:solidFill>
          </a:ln>
          <a:effectLst>
            <a:outerShdw blurRad="50800" dist="38100" dir="2700000" algn="ctr" rotWithShape="0">
              <a:srgbClr val="000000">
                <a:alpha val="43000"/>
              </a:srgbClr>
            </a:outerShdw>
          </a:effectLst>
        </p:spPr>
        <p:txBody>
          <a:bodyPr vert="horz" lIns="144000" tIns="72000" rIns="72000" bIns="72000" rtlCol="0">
            <a:noAutofit/>
          </a:bodyPr>
          <a:lstStyle>
            <a:lvl1pPr marL="0" indent="0" algn="l" defTabSz="914400" rtl="0" eaLnBrk="1" latinLnBrk="0" hangingPunct="1">
              <a:spcBef>
                <a:spcPts val="600"/>
              </a:spcBef>
              <a:buFont typeface="Arial" panose="020B0604020202020204" pitchFamily="34" charset="0"/>
              <a:buNone/>
              <a:defRPr sz="1400" kern="1200" baseline="0">
                <a:solidFill>
                  <a:srgbClr val="666666"/>
                </a:solidFill>
                <a:latin typeface="+mn-lt"/>
                <a:ea typeface="+mn-ea"/>
                <a:cs typeface="+mn-cs"/>
              </a:defRPr>
            </a:lvl1pPr>
            <a:lvl2pPr marL="356400" indent="-172800" algn="l" defTabSz="914400" rtl="0" eaLnBrk="1" latinLnBrk="0" hangingPunct="1">
              <a:spcBef>
                <a:spcPts val="600"/>
              </a:spcBef>
              <a:buSzPct val="70000"/>
              <a:buFont typeface="Wingdings" panose="05000000000000000000" pitchFamily="2" charset="2"/>
              <a:buChar char="§"/>
              <a:defRPr sz="1400" kern="1200">
                <a:solidFill>
                  <a:srgbClr val="666666"/>
                </a:solidFill>
                <a:latin typeface="+mn-lt"/>
                <a:ea typeface="+mn-ea"/>
                <a:cs typeface="+mn-cs"/>
              </a:defRPr>
            </a:lvl2pPr>
            <a:lvl3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3pPr>
            <a:lvl4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4pPr>
            <a:lvl5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5pPr>
            <a:lvl6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6pPr>
            <a:lvl7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7pPr>
            <a:lvl8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8pPr>
            <a:lvl9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9pPr>
          </a:lstStyle>
          <a:p>
            <a:r>
              <a:rPr lang="en-US" sz="1200" b="1" dirty="0"/>
              <a:t>Integrated </a:t>
            </a:r>
            <a:r>
              <a:rPr lang="en-US" sz="1200" b="1" dirty="0" smtClean="0"/>
              <a:t>approach (SEL)</a:t>
            </a:r>
          </a:p>
          <a:p>
            <a:pPr marL="171450" lvl="0" indent="-171450">
              <a:buFont typeface="Arial" panose="020B0604020202020204" pitchFamily="34" charset="0"/>
              <a:buChar char="•"/>
            </a:pPr>
            <a:r>
              <a:rPr lang="en-US" sz="1200" dirty="0"/>
              <a:t>Locked Rotor Starts</a:t>
            </a:r>
          </a:p>
          <a:p>
            <a:pPr marL="171450" lvl="0" indent="-171450">
              <a:buFont typeface="Arial" panose="020B0604020202020204" pitchFamily="34" charset="0"/>
              <a:buChar char="•"/>
            </a:pPr>
            <a:r>
              <a:rPr lang="en-US" sz="1200" dirty="0"/>
              <a:t> Running Overload</a:t>
            </a:r>
          </a:p>
          <a:p>
            <a:pPr marL="171450" lvl="0" indent="-171450">
              <a:buFont typeface="Arial" panose="020B0604020202020204" pitchFamily="34" charset="0"/>
              <a:buChar char="•"/>
            </a:pPr>
            <a:r>
              <a:rPr lang="en-US" sz="1200" dirty="0"/>
              <a:t> Operation Under Unbalanced Currents</a:t>
            </a:r>
          </a:p>
          <a:p>
            <a:pPr marL="171450" indent="-171450">
              <a:buFont typeface="Arial" panose="020B0604020202020204" pitchFamily="34" charset="0"/>
              <a:buChar char="•"/>
            </a:pPr>
            <a:r>
              <a:rPr lang="en-US" sz="1200" dirty="0"/>
              <a:t> Too Frequent or Prolonged Starting</a:t>
            </a:r>
            <a:r>
              <a:rPr lang="en-US" sz="1200" dirty="0" smtClean="0"/>
              <a:t> </a:t>
            </a:r>
          </a:p>
          <a:p>
            <a:r>
              <a:rPr lang="en-US" sz="1200" b="1" dirty="0" smtClean="0"/>
              <a:t>Single therma</a:t>
            </a:r>
            <a:r>
              <a:rPr lang="en-US" sz="1200" b="1" dirty="0"/>
              <a:t>l</a:t>
            </a:r>
            <a:r>
              <a:rPr lang="en-US" sz="1200" b="1" dirty="0" smtClean="0"/>
              <a:t> curve (SEL</a:t>
            </a:r>
            <a:r>
              <a:rPr lang="en-US" sz="1200" b="1" dirty="0"/>
              <a:t>)</a:t>
            </a:r>
          </a:p>
          <a:p>
            <a:pPr lvl="0"/>
            <a:r>
              <a:rPr lang="en-US" sz="1200" dirty="0" smtClean="0"/>
              <a:t> </a:t>
            </a:r>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endParaRPr lang="en-GB" sz="1200" dirty="0" smtClean="0">
              <a:sym typeface="Wingdings" panose="05000000000000000000" pitchFamily="2" charset="2"/>
            </a:endParaRPr>
          </a:p>
          <a:p>
            <a:endParaRPr lang="hi-IN" sz="1200" dirty="0"/>
          </a:p>
        </p:txBody>
      </p:sp>
      <p:pic>
        <p:nvPicPr>
          <p:cNvPr id="13" name="Picture 12"/>
          <p:cNvPicPr/>
          <p:nvPr/>
        </p:nvPicPr>
        <p:blipFill>
          <a:blip r:embed="rId2"/>
          <a:stretch>
            <a:fillRect/>
          </a:stretch>
        </p:blipFill>
        <p:spPr>
          <a:xfrm>
            <a:off x="4593968" y="3453691"/>
            <a:ext cx="3967405" cy="2218825"/>
          </a:xfrm>
          <a:prstGeom prst="rect">
            <a:avLst/>
          </a:prstGeom>
        </p:spPr>
      </p:pic>
    </p:spTree>
    <p:extLst>
      <p:ext uri="{BB962C8B-B14F-4D97-AF65-F5344CB8AC3E}">
        <p14:creationId xmlns:p14="http://schemas.microsoft.com/office/powerpoint/2010/main" val="361955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p:cNvSpPr txBox="1">
            <a:spLocks/>
          </p:cNvSpPr>
          <p:nvPr/>
        </p:nvSpPr>
        <p:spPr bwMode="gray">
          <a:xfrm>
            <a:off x="336392" y="1720736"/>
            <a:ext cx="8471218" cy="4351050"/>
          </a:xfrm>
          <a:prstGeom prst="rect">
            <a:avLst/>
          </a:prstGeom>
          <a:solidFill>
            <a:schemeClr val="bg1"/>
          </a:solidFill>
          <a:ln w="12700">
            <a:solidFill>
              <a:schemeClr val="bg1">
                <a:lumMod val="75000"/>
              </a:schemeClr>
            </a:solidFill>
          </a:ln>
          <a:effectLst>
            <a:outerShdw blurRad="50800" dist="38100" dir="2700000" algn="ctr" rotWithShape="0">
              <a:srgbClr val="000000">
                <a:alpha val="43000"/>
              </a:srgbClr>
            </a:outerShdw>
          </a:effectLst>
        </p:spPr>
        <p:txBody>
          <a:bodyPr vert="horz" lIns="144000" tIns="72000" rIns="72000" bIns="72000" rtlCol="0">
            <a:noAutofit/>
          </a:bodyPr>
          <a:lstStyle>
            <a:lvl1pPr marL="0" indent="0" algn="l" defTabSz="914400" rtl="0" eaLnBrk="1" latinLnBrk="0" hangingPunct="1">
              <a:spcBef>
                <a:spcPts val="600"/>
              </a:spcBef>
              <a:buFont typeface="Arial" panose="020B0604020202020204" pitchFamily="34" charset="0"/>
              <a:buNone/>
              <a:defRPr sz="1400" kern="1200" baseline="0">
                <a:solidFill>
                  <a:srgbClr val="666666"/>
                </a:solidFill>
                <a:latin typeface="+mn-lt"/>
                <a:ea typeface="+mn-ea"/>
                <a:cs typeface="+mn-cs"/>
              </a:defRPr>
            </a:lvl1pPr>
            <a:lvl2pPr marL="356400" indent="-172800" algn="l" defTabSz="914400" rtl="0" eaLnBrk="1" latinLnBrk="0" hangingPunct="1">
              <a:spcBef>
                <a:spcPts val="600"/>
              </a:spcBef>
              <a:buSzPct val="70000"/>
              <a:buFont typeface="Wingdings" panose="05000000000000000000" pitchFamily="2" charset="2"/>
              <a:buChar char="§"/>
              <a:defRPr sz="1400" kern="1200">
                <a:solidFill>
                  <a:srgbClr val="666666"/>
                </a:solidFill>
                <a:latin typeface="+mn-lt"/>
                <a:ea typeface="+mn-ea"/>
                <a:cs typeface="+mn-cs"/>
              </a:defRPr>
            </a:lvl2pPr>
            <a:lvl3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3pPr>
            <a:lvl4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4pPr>
            <a:lvl5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5pPr>
            <a:lvl6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6pPr>
            <a:lvl7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7pPr>
            <a:lvl8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8pPr>
            <a:lvl9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9pPr>
          </a:lstStyle>
          <a:p>
            <a:pPr eaLnBrk="0" fontAlgn="base" hangingPunct="0">
              <a:spcBef>
                <a:spcPct val="0"/>
              </a:spcBef>
              <a:spcAft>
                <a:spcPct val="0"/>
              </a:spcAft>
            </a:pPr>
            <a:r>
              <a:rPr lang="en-US" sz="2400" smtClean="0"/>
              <a:t> </a:t>
            </a:r>
            <a:endParaRPr lang="en-US" altLang="hi-IN" sz="240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smtClean="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Weakness</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31</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pPr lvl="0"/>
            <a:r>
              <a:rPr lang="en-US" dirty="0" smtClean="0"/>
              <a:t>Flexi Curve (GE)</a:t>
            </a:r>
          </a:p>
          <a:p>
            <a:endParaRPr lang="hi-IN" dirty="0"/>
          </a:p>
        </p:txBody>
      </p:sp>
      <p:sp>
        <p:nvSpPr>
          <p:cNvPr id="12" name="Text Placeholder 1"/>
          <p:cNvSpPr txBox="1">
            <a:spLocks/>
          </p:cNvSpPr>
          <p:nvPr/>
        </p:nvSpPr>
        <p:spPr bwMode="gray">
          <a:xfrm>
            <a:off x="4522905" y="1728399"/>
            <a:ext cx="4146596" cy="4351050"/>
          </a:xfrm>
          <a:prstGeom prst="rect">
            <a:avLst/>
          </a:prstGeom>
          <a:solidFill>
            <a:schemeClr val="bg1"/>
          </a:solidFill>
          <a:ln w="12700">
            <a:solidFill>
              <a:schemeClr val="bg1">
                <a:lumMod val="75000"/>
              </a:schemeClr>
            </a:solidFill>
          </a:ln>
          <a:effectLst>
            <a:outerShdw blurRad="50800" dist="38100" dir="2700000" algn="ctr" rotWithShape="0">
              <a:srgbClr val="000000">
                <a:alpha val="43000"/>
              </a:srgbClr>
            </a:outerShdw>
          </a:effectLst>
        </p:spPr>
        <p:txBody>
          <a:bodyPr vert="horz" lIns="144000" tIns="72000" rIns="72000" bIns="72000" rtlCol="0">
            <a:noAutofit/>
          </a:bodyPr>
          <a:lstStyle>
            <a:lvl1pPr marL="0" indent="0" algn="l" defTabSz="914400" rtl="0" eaLnBrk="1" latinLnBrk="0" hangingPunct="1">
              <a:spcBef>
                <a:spcPts val="600"/>
              </a:spcBef>
              <a:buFont typeface="Arial" panose="020B0604020202020204" pitchFamily="34" charset="0"/>
              <a:buNone/>
              <a:defRPr sz="1400" kern="1200" baseline="0">
                <a:solidFill>
                  <a:srgbClr val="666666"/>
                </a:solidFill>
                <a:latin typeface="+mn-lt"/>
                <a:ea typeface="+mn-ea"/>
                <a:cs typeface="+mn-cs"/>
              </a:defRPr>
            </a:lvl1pPr>
            <a:lvl2pPr marL="356400" indent="-172800" algn="l" defTabSz="914400" rtl="0" eaLnBrk="1" latinLnBrk="0" hangingPunct="1">
              <a:spcBef>
                <a:spcPts val="600"/>
              </a:spcBef>
              <a:buSzPct val="70000"/>
              <a:buFont typeface="Wingdings" panose="05000000000000000000" pitchFamily="2" charset="2"/>
              <a:buChar char="§"/>
              <a:defRPr sz="1400" kern="1200">
                <a:solidFill>
                  <a:srgbClr val="666666"/>
                </a:solidFill>
                <a:latin typeface="+mn-lt"/>
                <a:ea typeface="+mn-ea"/>
                <a:cs typeface="+mn-cs"/>
              </a:defRPr>
            </a:lvl2pPr>
            <a:lvl3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3pPr>
            <a:lvl4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4pPr>
            <a:lvl5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5pPr>
            <a:lvl6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6pPr>
            <a:lvl7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7pPr>
            <a:lvl8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8pPr>
            <a:lvl9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9pPr>
          </a:lstStyle>
          <a:p>
            <a:r>
              <a:rPr lang="en-US" sz="1200" b="1" dirty="0"/>
              <a:t>Integrated </a:t>
            </a:r>
            <a:r>
              <a:rPr lang="en-US" sz="1200" b="1" dirty="0" smtClean="0"/>
              <a:t>approach (SEL)</a:t>
            </a:r>
          </a:p>
          <a:p>
            <a:pPr marL="171450" lvl="0" indent="-171450">
              <a:buFont typeface="Arial" panose="020B0604020202020204" pitchFamily="34" charset="0"/>
              <a:buChar char="•"/>
            </a:pPr>
            <a:r>
              <a:rPr lang="en-US" sz="1200" dirty="0"/>
              <a:t>Locked Rotor Starts</a:t>
            </a:r>
          </a:p>
          <a:p>
            <a:pPr marL="171450" lvl="0" indent="-171450">
              <a:buFont typeface="Arial" panose="020B0604020202020204" pitchFamily="34" charset="0"/>
              <a:buChar char="•"/>
            </a:pPr>
            <a:r>
              <a:rPr lang="en-US" sz="1200" dirty="0"/>
              <a:t> Running Overload</a:t>
            </a:r>
          </a:p>
          <a:p>
            <a:pPr marL="171450" lvl="0" indent="-171450">
              <a:buFont typeface="Arial" panose="020B0604020202020204" pitchFamily="34" charset="0"/>
              <a:buChar char="•"/>
            </a:pPr>
            <a:r>
              <a:rPr lang="en-US" sz="1200" dirty="0"/>
              <a:t> Operation Under Unbalanced Currents</a:t>
            </a:r>
          </a:p>
          <a:p>
            <a:pPr marL="171450" indent="-171450">
              <a:buFont typeface="Arial" panose="020B0604020202020204" pitchFamily="34" charset="0"/>
              <a:buChar char="•"/>
            </a:pPr>
            <a:r>
              <a:rPr lang="en-US" sz="1200" dirty="0"/>
              <a:t> Too Frequent or Prolonged Starting</a:t>
            </a:r>
            <a:r>
              <a:rPr lang="en-US" sz="1200" dirty="0" smtClean="0"/>
              <a:t> </a:t>
            </a:r>
          </a:p>
          <a:p>
            <a:r>
              <a:rPr lang="en-US" sz="1200" b="1" dirty="0" smtClean="0"/>
              <a:t>Single therma</a:t>
            </a:r>
            <a:r>
              <a:rPr lang="en-US" sz="1200" b="1" dirty="0"/>
              <a:t>l</a:t>
            </a:r>
            <a:r>
              <a:rPr lang="en-US" sz="1200" b="1" dirty="0" smtClean="0"/>
              <a:t> curve (SEL</a:t>
            </a:r>
            <a:r>
              <a:rPr lang="en-US" sz="1200" b="1" dirty="0"/>
              <a:t>)</a:t>
            </a:r>
          </a:p>
          <a:p>
            <a:pPr lvl="0"/>
            <a:r>
              <a:rPr lang="en-US" sz="1200" dirty="0" smtClean="0"/>
              <a:t> </a:t>
            </a:r>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endParaRPr lang="en-GB" sz="1200" dirty="0" smtClean="0">
              <a:sym typeface="Wingdings" panose="05000000000000000000" pitchFamily="2" charset="2"/>
            </a:endParaRPr>
          </a:p>
          <a:p>
            <a:endParaRPr lang="hi-IN" sz="1200" dirty="0"/>
          </a:p>
        </p:txBody>
      </p:sp>
      <p:pic>
        <p:nvPicPr>
          <p:cNvPr id="13" name="Picture 12"/>
          <p:cNvPicPr/>
          <p:nvPr/>
        </p:nvPicPr>
        <p:blipFill>
          <a:blip r:embed="rId2"/>
          <a:stretch>
            <a:fillRect/>
          </a:stretch>
        </p:blipFill>
        <p:spPr>
          <a:xfrm>
            <a:off x="4593968" y="3453691"/>
            <a:ext cx="3967405" cy="2218825"/>
          </a:xfrm>
          <a:prstGeom prst="rect">
            <a:avLst/>
          </a:prstGeom>
        </p:spPr>
      </p:pic>
      <p:sp>
        <p:nvSpPr>
          <p:cNvPr id="8" name="Text Placeholder 7"/>
          <p:cNvSpPr>
            <a:spLocks noGrp="1"/>
          </p:cNvSpPr>
          <p:nvPr>
            <p:ph type="body" sz="quarter" idx="13"/>
          </p:nvPr>
        </p:nvSpPr>
        <p:spPr/>
        <p:txBody>
          <a:bodyPr/>
          <a:lstStyle/>
          <a:p>
            <a:pPr marL="285750" indent="-285750">
              <a:buFont typeface="Arial" panose="020B0604020202020204" pitchFamily="34" charset="0"/>
              <a:buChar char="•"/>
            </a:pPr>
            <a:r>
              <a:rPr lang="en-US" dirty="0" smtClean="0"/>
              <a:t>Up to 4 flexi curve can configure</a:t>
            </a:r>
          </a:p>
          <a:p>
            <a:endParaRPr lang="hi-IN" dirty="0"/>
          </a:p>
        </p:txBody>
      </p:sp>
      <p:pic>
        <p:nvPicPr>
          <p:cNvPr id="9" name="Picture 8"/>
          <p:cNvPicPr>
            <a:picLocks noChangeAspect="1"/>
          </p:cNvPicPr>
          <p:nvPr/>
        </p:nvPicPr>
        <p:blipFill>
          <a:blip r:embed="rId3"/>
          <a:stretch>
            <a:fillRect/>
          </a:stretch>
        </p:blipFill>
        <p:spPr>
          <a:xfrm>
            <a:off x="3484548" y="1713073"/>
            <a:ext cx="5076825" cy="4267200"/>
          </a:xfrm>
          <a:prstGeom prst="rect">
            <a:avLst/>
          </a:prstGeom>
        </p:spPr>
      </p:pic>
    </p:spTree>
    <p:extLst>
      <p:ext uri="{BB962C8B-B14F-4D97-AF65-F5344CB8AC3E}">
        <p14:creationId xmlns:p14="http://schemas.microsoft.com/office/powerpoint/2010/main" val="283913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p:cNvSpPr txBox="1">
            <a:spLocks/>
          </p:cNvSpPr>
          <p:nvPr/>
        </p:nvSpPr>
        <p:spPr bwMode="gray">
          <a:xfrm>
            <a:off x="336392" y="1720736"/>
            <a:ext cx="8471218" cy="4351050"/>
          </a:xfrm>
          <a:prstGeom prst="rect">
            <a:avLst/>
          </a:prstGeom>
          <a:solidFill>
            <a:schemeClr val="bg1"/>
          </a:solidFill>
          <a:ln w="12700">
            <a:solidFill>
              <a:schemeClr val="bg1">
                <a:lumMod val="75000"/>
              </a:schemeClr>
            </a:solidFill>
          </a:ln>
          <a:effectLst>
            <a:outerShdw blurRad="50800" dist="38100" dir="2700000" algn="ctr" rotWithShape="0">
              <a:srgbClr val="000000">
                <a:alpha val="43000"/>
              </a:srgbClr>
            </a:outerShdw>
          </a:effectLst>
        </p:spPr>
        <p:txBody>
          <a:bodyPr vert="horz" lIns="144000" tIns="72000" rIns="72000" bIns="72000" rtlCol="0">
            <a:noAutofit/>
          </a:bodyPr>
          <a:lstStyle>
            <a:lvl1pPr marL="0" indent="0" algn="l" defTabSz="914400" rtl="0" eaLnBrk="1" latinLnBrk="0" hangingPunct="1">
              <a:spcBef>
                <a:spcPts val="600"/>
              </a:spcBef>
              <a:buFont typeface="Arial" panose="020B0604020202020204" pitchFamily="34" charset="0"/>
              <a:buNone/>
              <a:defRPr sz="1400" kern="1200" baseline="0">
                <a:solidFill>
                  <a:srgbClr val="666666"/>
                </a:solidFill>
                <a:latin typeface="+mn-lt"/>
                <a:ea typeface="+mn-ea"/>
                <a:cs typeface="+mn-cs"/>
              </a:defRPr>
            </a:lvl1pPr>
            <a:lvl2pPr marL="356400" indent="-172800" algn="l" defTabSz="914400" rtl="0" eaLnBrk="1" latinLnBrk="0" hangingPunct="1">
              <a:spcBef>
                <a:spcPts val="600"/>
              </a:spcBef>
              <a:buSzPct val="70000"/>
              <a:buFont typeface="Wingdings" panose="05000000000000000000" pitchFamily="2" charset="2"/>
              <a:buChar char="§"/>
              <a:defRPr sz="1400" kern="1200">
                <a:solidFill>
                  <a:srgbClr val="666666"/>
                </a:solidFill>
                <a:latin typeface="+mn-lt"/>
                <a:ea typeface="+mn-ea"/>
                <a:cs typeface="+mn-cs"/>
              </a:defRPr>
            </a:lvl2pPr>
            <a:lvl3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3pPr>
            <a:lvl4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4pPr>
            <a:lvl5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5pPr>
            <a:lvl6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6pPr>
            <a:lvl7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7pPr>
            <a:lvl8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8pPr>
            <a:lvl9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9pPr>
          </a:lstStyle>
          <a:p>
            <a:pPr eaLnBrk="0" fontAlgn="base" hangingPunct="0">
              <a:spcBef>
                <a:spcPct val="0"/>
              </a:spcBef>
              <a:spcAft>
                <a:spcPct val="0"/>
              </a:spcAft>
            </a:pPr>
            <a:r>
              <a:rPr lang="en-US" sz="2400" smtClean="0"/>
              <a:t> </a:t>
            </a:r>
            <a:endParaRPr lang="en-US" altLang="hi-IN" sz="240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smtClean="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Weakness</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32</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pPr lvl="0"/>
            <a:r>
              <a:rPr lang="en-US" dirty="0" smtClean="0"/>
              <a:t>Flexible Protection (SIEMENS) </a:t>
            </a:r>
          </a:p>
          <a:p>
            <a:endParaRPr lang="hi-IN" dirty="0"/>
          </a:p>
        </p:txBody>
      </p:sp>
      <p:sp>
        <p:nvSpPr>
          <p:cNvPr id="12" name="Text Placeholder 1"/>
          <p:cNvSpPr txBox="1">
            <a:spLocks/>
          </p:cNvSpPr>
          <p:nvPr/>
        </p:nvSpPr>
        <p:spPr bwMode="gray">
          <a:xfrm>
            <a:off x="4522905" y="1728399"/>
            <a:ext cx="4146596" cy="4351050"/>
          </a:xfrm>
          <a:prstGeom prst="rect">
            <a:avLst/>
          </a:prstGeom>
          <a:solidFill>
            <a:schemeClr val="bg1"/>
          </a:solidFill>
          <a:ln w="12700">
            <a:solidFill>
              <a:schemeClr val="bg1">
                <a:lumMod val="75000"/>
              </a:schemeClr>
            </a:solidFill>
          </a:ln>
          <a:effectLst>
            <a:outerShdw blurRad="50800" dist="38100" dir="2700000" algn="ctr" rotWithShape="0">
              <a:srgbClr val="000000">
                <a:alpha val="43000"/>
              </a:srgbClr>
            </a:outerShdw>
          </a:effectLst>
        </p:spPr>
        <p:txBody>
          <a:bodyPr vert="horz" lIns="144000" tIns="72000" rIns="72000" bIns="72000" rtlCol="0">
            <a:noAutofit/>
          </a:bodyPr>
          <a:lstStyle>
            <a:lvl1pPr marL="0" indent="0" algn="l" defTabSz="914400" rtl="0" eaLnBrk="1" latinLnBrk="0" hangingPunct="1">
              <a:spcBef>
                <a:spcPts val="600"/>
              </a:spcBef>
              <a:buFont typeface="Arial" panose="020B0604020202020204" pitchFamily="34" charset="0"/>
              <a:buNone/>
              <a:defRPr sz="1400" kern="1200" baseline="0">
                <a:solidFill>
                  <a:srgbClr val="666666"/>
                </a:solidFill>
                <a:latin typeface="+mn-lt"/>
                <a:ea typeface="+mn-ea"/>
                <a:cs typeface="+mn-cs"/>
              </a:defRPr>
            </a:lvl1pPr>
            <a:lvl2pPr marL="356400" indent="-172800" algn="l" defTabSz="914400" rtl="0" eaLnBrk="1" latinLnBrk="0" hangingPunct="1">
              <a:spcBef>
                <a:spcPts val="600"/>
              </a:spcBef>
              <a:buSzPct val="70000"/>
              <a:buFont typeface="Wingdings" panose="05000000000000000000" pitchFamily="2" charset="2"/>
              <a:buChar char="§"/>
              <a:defRPr sz="1400" kern="1200">
                <a:solidFill>
                  <a:srgbClr val="666666"/>
                </a:solidFill>
                <a:latin typeface="+mn-lt"/>
                <a:ea typeface="+mn-ea"/>
                <a:cs typeface="+mn-cs"/>
              </a:defRPr>
            </a:lvl2pPr>
            <a:lvl3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3pPr>
            <a:lvl4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4pPr>
            <a:lvl5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5pPr>
            <a:lvl6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6pPr>
            <a:lvl7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7pPr>
            <a:lvl8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8pPr>
            <a:lvl9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9pPr>
          </a:lstStyle>
          <a:p>
            <a:r>
              <a:rPr lang="en-US" sz="1200" b="1" dirty="0"/>
              <a:t>Integrated </a:t>
            </a:r>
            <a:r>
              <a:rPr lang="en-US" sz="1200" b="1" dirty="0" smtClean="0"/>
              <a:t>approach (SEL)</a:t>
            </a:r>
          </a:p>
          <a:p>
            <a:pPr marL="171450" lvl="0" indent="-171450">
              <a:buFont typeface="Arial" panose="020B0604020202020204" pitchFamily="34" charset="0"/>
              <a:buChar char="•"/>
            </a:pPr>
            <a:r>
              <a:rPr lang="en-US" sz="1200" dirty="0"/>
              <a:t>Locked Rotor Starts</a:t>
            </a:r>
          </a:p>
          <a:p>
            <a:pPr marL="171450" lvl="0" indent="-171450">
              <a:buFont typeface="Arial" panose="020B0604020202020204" pitchFamily="34" charset="0"/>
              <a:buChar char="•"/>
            </a:pPr>
            <a:r>
              <a:rPr lang="en-US" sz="1200" dirty="0"/>
              <a:t> Running Overload</a:t>
            </a:r>
          </a:p>
          <a:p>
            <a:pPr marL="171450" lvl="0" indent="-171450">
              <a:buFont typeface="Arial" panose="020B0604020202020204" pitchFamily="34" charset="0"/>
              <a:buChar char="•"/>
            </a:pPr>
            <a:r>
              <a:rPr lang="en-US" sz="1200" dirty="0"/>
              <a:t> Operation Under Unbalanced Currents</a:t>
            </a:r>
          </a:p>
          <a:p>
            <a:pPr marL="171450" indent="-171450">
              <a:buFont typeface="Arial" panose="020B0604020202020204" pitchFamily="34" charset="0"/>
              <a:buChar char="•"/>
            </a:pPr>
            <a:r>
              <a:rPr lang="en-US" sz="1200" dirty="0"/>
              <a:t> Too Frequent or Prolonged Starting</a:t>
            </a:r>
            <a:r>
              <a:rPr lang="en-US" sz="1200" dirty="0" smtClean="0"/>
              <a:t> </a:t>
            </a:r>
          </a:p>
          <a:p>
            <a:r>
              <a:rPr lang="en-US" sz="1200" b="1" dirty="0" smtClean="0"/>
              <a:t>Single therma</a:t>
            </a:r>
            <a:r>
              <a:rPr lang="en-US" sz="1200" b="1" dirty="0"/>
              <a:t>l</a:t>
            </a:r>
            <a:r>
              <a:rPr lang="en-US" sz="1200" b="1" dirty="0" smtClean="0"/>
              <a:t> curve (SEL</a:t>
            </a:r>
            <a:r>
              <a:rPr lang="en-US" sz="1200" b="1" dirty="0"/>
              <a:t>)</a:t>
            </a:r>
          </a:p>
          <a:p>
            <a:pPr lvl="0"/>
            <a:r>
              <a:rPr lang="en-US" sz="1200" dirty="0" smtClean="0"/>
              <a:t> </a:t>
            </a:r>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pPr marL="527850" lvl="1" indent="-171450">
              <a:buFont typeface="Arial" panose="020B0604020202020204" pitchFamily="34" charset="0"/>
              <a:buChar char="•"/>
            </a:pPr>
            <a:endParaRPr lang="en-US" sz="1200" dirty="0" smtClean="0"/>
          </a:p>
          <a:p>
            <a:endParaRPr lang="en-GB" sz="1200" dirty="0" smtClean="0">
              <a:sym typeface="Wingdings" panose="05000000000000000000" pitchFamily="2" charset="2"/>
            </a:endParaRPr>
          </a:p>
          <a:p>
            <a:endParaRPr lang="hi-IN" sz="1200" dirty="0"/>
          </a:p>
        </p:txBody>
      </p:sp>
      <p:pic>
        <p:nvPicPr>
          <p:cNvPr id="13" name="Picture 12"/>
          <p:cNvPicPr/>
          <p:nvPr/>
        </p:nvPicPr>
        <p:blipFill>
          <a:blip r:embed="rId2"/>
          <a:stretch>
            <a:fillRect/>
          </a:stretch>
        </p:blipFill>
        <p:spPr>
          <a:xfrm>
            <a:off x="4593968" y="3453691"/>
            <a:ext cx="3967405" cy="2218825"/>
          </a:xfrm>
          <a:prstGeom prst="rect">
            <a:avLst/>
          </a:prstGeom>
        </p:spPr>
      </p:pic>
      <p:sp>
        <p:nvSpPr>
          <p:cNvPr id="8" name="Text Placeholder 7"/>
          <p:cNvSpPr>
            <a:spLocks noGrp="1"/>
          </p:cNvSpPr>
          <p:nvPr>
            <p:ph type="body" sz="quarter" idx="13"/>
          </p:nvPr>
        </p:nvSpPr>
        <p:spPr/>
        <p:txBody>
          <a:bodyPr/>
          <a:lstStyle/>
          <a:p>
            <a:endParaRPr lang="hi-IN" dirty="0"/>
          </a:p>
        </p:txBody>
      </p:sp>
      <p:pic>
        <p:nvPicPr>
          <p:cNvPr id="2" name="Picture 1"/>
          <p:cNvPicPr>
            <a:picLocks noChangeAspect="1"/>
          </p:cNvPicPr>
          <p:nvPr/>
        </p:nvPicPr>
        <p:blipFill>
          <a:blip r:embed="rId3"/>
          <a:stretch>
            <a:fillRect/>
          </a:stretch>
        </p:blipFill>
        <p:spPr>
          <a:xfrm>
            <a:off x="1570158" y="2157948"/>
            <a:ext cx="5629275" cy="3476625"/>
          </a:xfrm>
          <a:prstGeom prst="rect">
            <a:avLst/>
          </a:prstGeom>
        </p:spPr>
      </p:pic>
    </p:spTree>
    <p:extLst>
      <p:ext uri="{BB962C8B-B14F-4D97-AF65-F5344CB8AC3E}">
        <p14:creationId xmlns:p14="http://schemas.microsoft.com/office/powerpoint/2010/main" val="225182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p:cNvSpPr txBox="1">
            <a:spLocks/>
          </p:cNvSpPr>
          <p:nvPr/>
        </p:nvSpPr>
        <p:spPr bwMode="gray">
          <a:xfrm>
            <a:off x="336392" y="1720736"/>
            <a:ext cx="8471218" cy="4351050"/>
          </a:xfrm>
          <a:prstGeom prst="rect">
            <a:avLst/>
          </a:prstGeom>
          <a:solidFill>
            <a:schemeClr val="bg1"/>
          </a:solidFill>
          <a:ln w="12700">
            <a:solidFill>
              <a:schemeClr val="bg1">
                <a:lumMod val="75000"/>
              </a:schemeClr>
            </a:solidFill>
          </a:ln>
          <a:effectLst>
            <a:outerShdw blurRad="50800" dist="38100" dir="2700000" algn="ctr" rotWithShape="0">
              <a:srgbClr val="000000">
                <a:alpha val="43000"/>
              </a:srgbClr>
            </a:outerShdw>
          </a:effectLst>
        </p:spPr>
        <p:txBody>
          <a:bodyPr vert="horz" lIns="144000" tIns="72000" rIns="72000" bIns="72000" rtlCol="0">
            <a:noAutofit/>
          </a:bodyPr>
          <a:lstStyle>
            <a:lvl1pPr marL="0" indent="0" algn="l" defTabSz="914400" rtl="0" eaLnBrk="1" latinLnBrk="0" hangingPunct="1">
              <a:spcBef>
                <a:spcPts val="600"/>
              </a:spcBef>
              <a:buFont typeface="Arial" panose="020B0604020202020204" pitchFamily="34" charset="0"/>
              <a:buNone/>
              <a:defRPr sz="1400" kern="1200" baseline="0">
                <a:solidFill>
                  <a:srgbClr val="666666"/>
                </a:solidFill>
                <a:latin typeface="+mn-lt"/>
                <a:ea typeface="+mn-ea"/>
                <a:cs typeface="+mn-cs"/>
              </a:defRPr>
            </a:lvl1pPr>
            <a:lvl2pPr marL="356400" indent="-172800" algn="l" defTabSz="914400" rtl="0" eaLnBrk="1" latinLnBrk="0" hangingPunct="1">
              <a:spcBef>
                <a:spcPts val="600"/>
              </a:spcBef>
              <a:buSzPct val="70000"/>
              <a:buFont typeface="Wingdings" panose="05000000000000000000" pitchFamily="2" charset="2"/>
              <a:buChar char="§"/>
              <a:defRPr sz="1400" kern="1200">
                <a:solidFill>
                  <a:srgbClr val="666666"/>
                </a:solidFill>
                <a:latin typeface="+mn-lt"/>
                <a:ea typeface="+mn-ea"/>
                <a:cs typeface="+mn-cs"/>
              </a:defRPr>
            </a:lvl2pPr>
            <a:lvl3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3pPr>
            <a:lvl4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4pPr>
            <a:lvl5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5pPr>
            <a:lvl6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6pPr>
            <a:lvl7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7pPr>
            <a:lvl8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8pPr>
            <a:lvl9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9pPr>
          </a:lstStyle>
          <a:p>
            <a:pPr eaLnBrk="0" fontAlgn="base" hangingPunct="0">
              <a:spcBef>
                <a:spcPct val="0"/>
              </a:spcBef>
              <a:spcAft>
                <a:spcPct val="0"/>
              </a:spcAft>
            </a:pPr>
            <a:r>
              <a:rPr lang="en-US" sz="2400" smtClean="0"/>
              <a:t> </a:t>
            </a:r>
            <a:endParaRPr lang="en-US" altLang="hi-IN" sz="240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smtClean="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Weakness</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33</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pPr lvl="0"/>
            <a:r>
              <a:rPr lang="en-US" dirty="0" smtClean="0"/>
              <a:t>Application </a:t>
            </a:r>
            <a:r>
              <a:rPr lang="en-US" dirty="0"/>
              <a:t>C</a:t>
            </a:r>
            <a:r>
              <a:rPr lang="en-US" dirty="0" smtClean="0"/>
              <a:t>overage </a:t>
            </a:r>
            <a:r>
              <a:rPr lang="en-US" dirty="0"/>
              <a:t>– Intermittent load </a:t>
            </a:r>
            <a:r>
              <a:rPr lang="en-US" dirty="0" smtClean="0"/>
              <a:t>application note (SEL,GE)</a:t>
            </a:r>
            <a:endParaRPr lang="hi-IN" dirty="0"/>
          </a:p>
          <a:p>
            <a:endParaRPr lang="hi-IN" dirty="0"/>
          </a:p>
        </p:txBody>
      </p:sp>
      <p:sp>
        <p:nvSpPr>
          <p:cNvPr id="8" name="Text Placeholder 7"/>
          <p:cNvSpPr>
            <a:spLocks noGrp="1"/>
          </p:cNvSpPr>
          <p:nvPr>
            <p:ph type="body" sz="quarter" idx="13"/>
          </p:nvPr>
        </p:nvSpPr>
        <p:spPr>
          <a:xfrm>
            <a:off x="336392" y="1720736"/>
            <a:ext cx="4138504" cy="4351050"/>
          </a:xfrm>
        </p:spPr>
        <p:txBody>
          <a:bodyPr/>
          <a:lstStyle/>
          <a:p>
            <a:pPr marL="285750" indent="-285750">
              <a:buFont typeface="Arial" panose="020B0604020202020204" pitchFamily="34" charset="0"/>
              <a:buChar char="•"/>
            </a:pPr>
            <a:r>
              <a:rPr lang="en-GB" dirty="0"/>
              <a:t>Diverse application in industrial setup need electrical motors of different duty cycle. Some motor needs to run continuously while others run for some time and rest for most of time.   Few applications need the cyclic overloading (with respect to motor rating) before the motor thermal limit violates.</a:t>
            </a:r>
            <a:endParaRPr lang="en-US" dirty="0"/>
          </a:p>
          <a:p>
            <a:r>
              <a:rPr lang="en-GB" dirty="0"/>
              <a:t>Example are crane drives, pressing, and cutting, drilling machine, coal crusher and mine hoist.</a:t>
            </a:r>
            <a:endParaRPr lang="en-US" dirty="0"/>
          </a:p>
          <a:p>
            <a:pPr marL="285750" indent="-285750">
              <a:buFont typeface="Arial" panose="020B0604020202020204" pitchFamily="34" charset="0"/>
              <a:buChar char="•"/>
            </a:pPr>
            <a:r>
              <a:rPr lang="en-GB" dirty="0"/>
              <a:t>Most of above applications motor rating is lower than peak time need. Hence it is very important </a:t>
            </a:r>
            <a:r>
              <a:rPr lang="en-GB" dirty="0" smtClean="0"/>
              <a:t>that </a:t>
            </a:r>
            <a:r>
              <a:rPr lang="en-GB" dirty="0"/>
              <a:t>, thermal replica almost follow the actual motor heating and cooling stages otherwise either the motor gets damaged or unnecessary tripping occurs during intermittent loading. </a:t>
            </a:r>
            <a:endParaRPr lang="en-US" dirty="0"/>
          </a:p>
          <a:p>
            <a:pPr marL="285750" indent="-285750">
              <a:buFont typeface="Arial" panose="020B0604020202020204" pitchFamily="34" charset="0"/>
              <a:buChar char="•"/>
            </a:pPr>
            <a:endParaRPr lang="hi-IN" dirty="0"/>
          </a:p>
        </p:txBody>
      </p:sp>
      <p:pic>
        <p:nvPicPr>
          <p:cNvPr id="14" name="Picture 13"/>
          <p:cNvPicPr/>
          <p:nvPr/>
        </p:nvPicPr>
        <p:blipFill>
          <a:blip r:embed="rId2"/>
          <a:stretch>
            <a:fillRect/>
          </a:stretch>
        </p:blipFill>
        <p:spPr>
          <a:xfrm>
            <a:off x="4749744" y="4064769"/>
            <a:ext cx="3985808" cy="1862355"/>
          </a:xfrm>
          <a:prstGeom prst="rect">
            <a:avLst/>
          </a:prstGeom>
        </p:spPr>
      </p:pic>
      <p:pic>
        <p:nvPicPr>
          <p:cNvPr id="10" name="Picture 9"/>
          <p:cNvPicPr>
            <a:picLocks noChangeAspect="1"/>
          </p:cNvPicPr>
          <p:nvPr/>
        </p:nvPicPr>
        <p:blipFill>
          <a:blip r:embed="rId3"/>
          <a:stretch>
            <a:fillRect/>
          </a:stretch>
        </p:blipFill>
        <p:spPr>
          <a:xfrm>
            <a:off x="4569822" y="1748408"/>
            <a:ext cx="3714750" cy="2171700"/>
          </a:xfrm>
          <a:prstGeom prst="rect">
            <a:avLst/>
          </a:prstGeom>
        </p:spPr>
      </p:pic>
    </p:spTree>
    <p:extLst>
      <p:ext uri="{BB962C8B-B14F-4D97-AF65-F5344CB8AC3E}">
        <p14:creationId xmlns:p14="http://schemas.microsoft.com/office/powerpoint/2010/main" val="63011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36391" y="1744583"/>
            <a:ext cx="8471218" cy="4351050"/>
          </a:xfrm>
        </p:spPr>
        <p:txBody>
          <a:bodyPr/>
          <a:lstStyle/>
          <a:p>
            <a:pPr marL="285750" lvl="0" indent="-285750">
              <a:buFont typeface="Arial" panose="020B0604020202020204" pitchFamily="34" charset="0"/>
              <a:buChar char="•"/>
            </a:pPr>
            <a:r>
              <a:rPr lang="en-US" sz="1200" dirty="0">
                <a:solidFill>
                  <a:schemeClr val="tx2">
                    <a:lumMod val="60000"/>
                    <a:lumOff val="40000"/>
                  </a:schemeClr>
                </a:solidFill>
              </a:rPr>
              <a:t>Variable </a:t>
            </a:r>
            <a:r>
              <a:rPr lang="en-US" sz="1200" dirty="0" smtClean="0">
                <a:solidFill>
                  <a:schemeClr val="tx2">
                    <a:lumMod val="60000"/>
                    <a:lumOff val="40000"/>
                  </a:schemeClr>
                </a:solidFill>
              </a:rPr>
              <a:t>Frequency </a:t>
            </a:r>
            <a:r>
              <a:rPr lang="en-US" sz="1200" dirty="0">
                <a:solidFill>
                  <a:schemeClr val="tx2">
                    <a:lumMod val="60000"/>
                    <a:lumOff val="40000"/>
                  </a:schemeClr>
                </a:solidFill>
              </a:rPr>
              <a:t>D</a:t>
            </a:r>
            <a:r>
              <a:rPr lang="en-US" sz="1200" dirty="0" smtClean="0">
                <a:solidFill>
                  <a:schemeClr val="tx2">
                    <a:lumMod val="60000"/>
                    <a:lumOff val="40000"/>
                  </a:schemeClr>
                </a:solidFill>
              </a:rPr>
              <a:t>rive </a:t>
            </a:r>
            <a:r>
              <a:rPr lang="en-US" sz="1200" dirty="0">
                <a:solidFill>
                  <a:schemeClr val="tx2">
                    <a:lumMod val="60000"/>
                    <a:lumOff val="40000"/>
                  </a:schemeClr>
                </a:solidFill>
              </a:rPr>
              <a:t>P</a:t>
            </a:r>
            <a:r>
              <a:rPr lang="en-US" sz="1200" dirty="0" smtClean="0">
                <a:solidFill>
                  <a:schemeClr val="tx2">
                    <a:lumMod val="60000"/>
                    <a:lumOff val="40000"/>
                  </a:schemeClr>
                </a:solidFill>
              </a:rPr>
              <a:t>rotection </a:t>
            </a:r>
            <a:r>
              <a:rPr lang="en-US" sz="1200" dirty="0">
                <a:solidFill>
                  <a:schemeClr val="tx2">
                    <a:lumMod val="60000"/>
                    <a:lumOff val="40000"/>
                  </a:schemeClr>
                </a:solidFill>
              </a:rPr>
              <a:t>as </a:t>
            </a:r>
            <a:r>
              <a:rPr lang="en-US" sz="1200" dirty="0" smtClean="0">
                <a:solidFill>
                  <a:schemeClr val="tx2">
                    <a:lumMod val="60000"/>
                    <a:lumOff val="40000"/>
                  </a:schemeClr>
                </a:solidFill>
              </a:rPr>
              <a:t>Unit </a:t>
            </a:r>
            <a:r>
              <a:rPr lang="en-US" sz="1200" dirty="0">
                <a:solidFill>
                  <a:schemeClr val="tx2">
                    <a:lumMod val="60000"/>
                    <a:lumOff val="40000"/>
                  </a:schemeClr>
                </a:solidFill>
              </a:rPr>
              <a:t>(SEL,GE )</a:t>
            </a:r>
          </a:p>
          <a:p>
            <a:pPr marL="285750" lvl="0" indent="-285750">
              <a:buFont typeface="Arial" panose="020B0604020202020204" pitchFamily="34" charset="0"/>
              <a:buChar char="•"/>
            </a:pPr>
            <a:r>
              <a:rPr lang="en-US" sz="1200" dirty="0">
                <a:solidFill>
                  <a:schemeClr val="tx2">
                    <a:lumMod val="60000"/>
                    <a:lumOff val="40000"/>
                  </a:schemeClr>
                </a:solidFill>
              </a:rPr>
              <a:t>Backspin or </a:t>
            </a:r>
            <a:r>
              <a:rPr lang="en-US" sz="1200" dirty="0" smtClean="0">
                <a:solidFill>
                  <a:schemeClr val="tx2">
                    <a:lumMod val="60000"/>
                    <a:lumOff val="40000"/>
                  </a:schemeClr>
                </a:solidFill>
              </a:rPr>
              <a:t>Coast </a:t>
            </a:r>
            <a:r>
              <a:rPr lang="en-US" sz="1200" dirty="0">
                <a:solidFill>
                  <a:schemeClr val="tx2">
                    <a:lumMod val="60000"/>
                    <a:lumOff val="40000"/>
                  </a:schemeClr>
                </a:solidFill>
              </a:rPr>
              <a:t>D</a:t>
            </a:r>
            <a:r>
              <a:rPr lang="en-US" sz="1200" dirty="0" smtClean="0">
                <a:solidFill>
                  <a:schemeClr val="tx2">
                    <a:lumMod val="60000"/>
                    <a:lumOff val="40000"/>
                  </a:schemeClr>
                </a:solidFill>
              </a:rPr>
              <a:t>own </a:t>
            </a:r>
            <a:r>
              <a:rPr lang="en-US" sz="1200" dirty="0">
                <a:solidFill>
                  <a:schemeClr val="tx2">
                    <a:lumMod val="60000"/>
                    <a:lumOff val="40000"/>
                  </a:schemeClr>
                </a:solidFill>
              </a:rPr>
              <a:t>P</a:t>
            </a:r>
            <a:r>
              <a:rPr lang="en-US" sz="1200" dirty="0" smtClean="0">
                <a:solidFill>
                  <a:schemeClr val="tx2">
                    <a:lumMod val="60000"/>
                    <a:lumOff val="40000"/>
                  </a:schemeClr>
                </a:solidFill>
              </a:rPr>
              <a:t>rotection </a:t>
            </a:r>
            <a:endParaRPr lang="en-US" sz="1200" dirty="0">
              <a:solidFill>
                <a:schemeClr val="tx2">
                  <a:lumMod val="60000"/>
                  <a:lumOff val="40000"/>
                </a:schemeClr>
              </a:solidFill>
            </a:endParaRPr>
          </a:p>
          <a:p>
            <a:pPr marL="285750" lvl="0" indent="-285750">
              <a:buFont typeface="Arial" panose="020B0604020202020204" pitchFamily="34" charset="0"/>
              <a:buChar char="•"/>
            </a:pPr>
            <a:r>
              <a:rPr lang="en-US" sz="1200" dirty="0">
                <a:solidFill>
                  <a:schemeClr val="tx2">
                    <a:lumMod val="60000"/>
                    <a:lumOff val="40000"/>
                  </a:schemeClr>
                </a:solidFill>
              </a:rPr>
              <a:t>Inter </a:t>
            </a:r>
            <a:r>
              <a:rPr lang="en-US" sz="1200" dirty="0" smtClean="0">
                <a:solidFill>
                  <a:schemeClr val="tx2">
                    <a:lumMod val="60000"/>
                    <a:lumOff val="40000"/>
                  </a:schemeClr>
                </a:solidFill>
              </a:rPr>
              <a:t>Turn </a:t>
            </a:r>
            <a:r>
              <a:rPr lang="en-US" sz="1200" dirty="0">
                <a:solidFill>
                  <a:schemeClr val="tx2">
                    <a:lumMod val="60000"/>
                    <a:lumOff val="40000"/>
                  </a:schemeClr>
                </a:solidFill>
              </a:rPr>
              <a:t>S</a:t>
            </a:r>
            <a:r>
              <a:rPr lang="en-US" sz="1200" dirty="0" smtClean="0">
                <a:solidFill>
                  <a:schemeClr val="tx2">
                    <a:lumMod val="60000"/>
                    <a:lumOff val="40000"/>
                  </a:schemeClr>
                </a:solidFill>
              </a:rPr>
              <a:t>hort </a:t>
            </a:r>
            <a:r>
              <a:rPr lang="en-US" sz="1200" dirty="0">
                <a:solidFill>
                  <a:schemeClr val="tx2">
                    <a:lumMod val="60000"/>
                    <a:lumOff val="40000"/>
                  </a:schemeClr>
                </a:solidFill>
              </a:rPr>
              <a:t>C</a:t>
            </a:r>
            <a:r>
              <a:rPr lang="en-US" sz="1200" dirty="0" smtClean="0">
                <a:solidFill>
                  <a:schemeClr val="tx2">
                    <a:lumMod val="60000"/>
                    <a:lumOff val="40000"/>
                  </a:schemeClr>
                </a:solidFill>
              </a:rPr>
              <a:t>ircuit Protection </a:t>
            </a:r>
            <a:endParaRPr lang="en-US" sz="1200" dirty="0">
              <a:solidFill>
                <a:schemeClr val="tx2">
                  <a:lumMod val="60000"/>
                  <a:lumOff val="40000"/>
                </a:schemeClr>
              </a:solidFill>
            </a:endParaRPr>
          </a:p>
          <a:p>
            <a:pPr marL="285750" lvl="0" indent="-285750">
              <a:buFont typeface="Arial" panose="020B0604020202020204" pitchFamily="34" charset="0"/>
              <a:buChar char="•"/>
            </a:pPr>
            <a:r>
              <a:rPr lang="en-US" sz="1200" dirty="0">
                <a:solidFill>
                  <a:schemeClr val="tx2">
                    <a:lumMod val="60000"/>
                    <a:lumOff val="40000"/>
                  </a:schemeClr>
                </a:solidFill>
              </a:rPr>
              <a:t>Transient or </a:t>
            </a:r>
            <a:r>
              <a:rPr lang="en-US" sz="1200" dirty="0" smtClean="0">
                <a:solidFill>
                  <a:schemeClr val="tx2">
                    <a:lumMod val="60000"/>
                    <a:lumOff val="40000"/>
                  </a:schemeClr>
                </a:solidFill>
              </a:rPr>
              <a:t>Intermittent Earth </a:t>
            </a:r>
            <a:r>
              <a:rPr lang="en-US" sz="1200" dirty="0">
                <a:solidFill>
                  <a:schemeClr val="tx2">
                    <a:lumMod val="60000"/>
                    <a:lumOff val="40000"/>
                  </a:schemeClr>
                </a:solidFill>
              </a:rPr>
              <a:t>F</a:t>
            </a:r>
            <a:r>
              <a:rPr lang="en-US" sz="1200" dirty="0" smtClean="0">
                <a:solidFill>
                  <a:schemeClr val="tx2">
                    <a:lumMod val="60000"/>
                    <a:lumOff val="40000"/>
                  </a:schemeClr>
                </a:solidFill>
              </a:rPr>
              <a:t>ault </a:t>
            </a:r>
            <a:r>
              <a:rPr lang="en-US" sz="1200" dirty="0">
                <a:solidFill>
                  <a:schemeClr val="tx2">
                    <a:lumMod val="60000"/>
                    <a:lumOff val="40000"/>
                  </a:schemeClr>
                </a:solidFill>
              </a:rPr>
              <a:t>( SIEMENS) </a:t>
            </a:r>
          </a:p>
          <a:p>
            <a:pPr marL="285750" lvl="0" indent="-285750">
              <a:buFont typeface="Arial" panose="020B0604020202020204" pitchFamily="34" charset="0"/>
              <a:buChar char="•"/>
            </a:pPr>
            <a:r>
              <a:rPr lang="en-US" sz="1200" dirty="0">
                <a:solidFill>
                  <a:schemeClr val="tx2">
                    <a:lumMod val="60000"/>
                    <a:lumOff val="40000"/>
                  </a:schemeClr>
                </a:solidFill>
              </a:rPr>
              <a:t>Thermal O/L– Heating </a:t>
            </a:r>
            <a:r>
              <a:rPr lang="en-US" sz="1200" dirty="0" smtClean="0">
                <a:solidFill>
                  <a:schemeClr val="tx2">
                    <a:lumMod val="60000"/>
                    <a:lumOff val="40000"/>
                  </a:schemeClr>
                </a:solidFill>
              </a:rPr>
              <a:t>Behavior </a:t>
            </a:r>
            <a:r>
              <a:rPr lang="en-US" sz="1200" dirty="0">
                <a:solidFill>
                  <a:schemeClr val="tx2">
                    <a:lumMod val="60000"/>
                    <a:lumOff val="40000"/>
                  </a:schemeClr>
                </a:solidFill>
              </a:rPr>
              <a:t>:</a:t>
            </a:r>
            <a:r>
              <a:rPr lang="en-GB" sz="1200" dirty="0">
                <a:solidFill>
                  <a:schemeClr val="tx2">
                    <a:lumMod val="60000"/>
                    <a:lumOff val="40000"/>
                  </a:schemeClr>
                </a:solidFill>
              </a:rPr>
              <a:t> </a:t>
            </a:r>
            <a:r>
              <a:rPr lang="en-GB" sz="1200" dirty="0" err="1">
                <a:solidFill>
                  <a:schemeClr val="tx2">
                    <a:lumMod val="60000"/>
                    <a:lumOff val="40000"/>
                  </a:schemeClr>
                </a:solidFill>
              </a:rPr>
              <a:t>Diabatic</a:t>
            </a:r>
            <a:r>
              <a:rPr lang="en-GB" sz="1200" dirty="0">
                <a:solidFill>
                  <a:schemeClr val="tx2">
                    <a:lumMod val="60000"/>
                    <a:lumOff val="40000"/>
                  </a:schemeClr>
                </a:solidFill>
              </a:rPr>
              <a:t> and </a:t>
            </a:r>
            <a:r>
              <a:rPr lang="en-GB" sz="1200" dirty="0" smtClean="0">
                <a:solidFill>
                  <a:schemeClr val="tx2">
                    <a:lumMod val="60000"/>
                    <a:lumOff val="40000"/>
                  </a:schemeClr>
                </a:solidFill>
              </a:rPr>
              <a:t>Adiabatic</a:t>
            </a:r>
          </a:p>
          <a:p>
            <a:pPr marL="171450" lvl="0" indent="-171450">
              <a:buFont typeface="Arial" panose="020B0604020202020204" pitchFamily="34" charset="0"/>
              <a:buChar char="•"/>
            </a:pPr>
            <a:r>
              <a:rPr lang="en-GB" sz="1200" dirty="0" smtClean="0">
                <a:solidFill>
                  <a:schemeClr val="tx2">
                    <a:lumMod val="60000"/>
                    <a:lumOff val="40000"/>
                  </a:schemeClr>
                </a:solidFill>
              </a:rPr>
              <a:t>Advance Monitoring and Diagnostics</a:t>
            </a:r>
          </a:p>
          <a:p>
            <a:pPr marL="642150" lvl="1" indent="-285750">
              <a:buFont typeface="Arial" panose="020B0604020202020204" pitchFamily="34" charset="0"/>
              <a:buChar char="•"/>
            </a:pPr>
            <a:r>
              <a:rPr lang="en-GB" sz="1200" dirty="0" smtClean="0">
                <a:solidFill>
                  <a:schemeClr val="tx2">
                    <a:lumMod val="60000"/>
                    <a:lumOff val="40000"/>
                  </a:schemeClr>
                </a:solidFill>
              </a:rPr>
              <a:t>Torque and </a:t>
            </a:r>
            <a:r>
              <a:rPr lang="en-GB" sz="1200" dirty="0">
                <a:solidFill>
                  <a:schemeClr val="tx2">
                    <a:lumMod val="60000"/>
                    <a:lumOff val="40000"/>
                  </a:schemeClr>
                </a:solidFill>
              </a:rPr>
              <a:t>S</a:t>
            </a:r>
            <a:r>
              <a:rPr lang="en-GB" sz="1200" dirty="0" smtClean="0">
                <a:solidFill>
                  <a:schemeClr val="tx2">
                    <a:lumMod val="60000"/>
                    <a:lumOff val="40000"/>
                  </a:schemeClr>
                </a:solidFill>
              </a:rPr>
              <a:t>peed Measurement  </a:t>
            </a:r>
          </a:p>
          <a:p>
            <a:pPr marL="642150" lvl="1" indent="-285750">
              <a:buFont typeface="Arial" panose="020B0604020202020204" pitchFamily="34" charset="0"/>
              <a:buChar char="•"/>
            </a:pPr>
            <a:r>
              <a:rPr lang="en-GB" sz="1200" dirty="0" smtClean="0">
                <a:solidFill>
                  <a:schemeClr val="tx2">
                    <a:lumMod val="60000"/>
                    <a:lumOff val="40000"/>
                  </a:schemeClr>
                </a:solidFill>
              </a:rPr>
              <a:t> Bearing Condition </a:t>
            </a:r>
            <a:r>
              <a:rPr lang="en-GB" sz="1200" dirty="0">
                <a:solidFill>
                  <a:schemeClr val="tx2">
                    <a:lumMod val="60000"/>
                    <a:lumOff val="40000"/>
                  </a:schemeClr>
                </a:solidFill>
              </a:rPr>
              <a:t>D</a:t>
            </a:r>
            <a:r>
              <a:rPr lang="en-GB" sz="1200" dirty="0" smtClean="0">
                <a:solidFill>
                  <a:schemeClr val="tx2">
                    <a:lumMod val="60000"/>
                    <a:lumOff val="40000"/>
                  </a:schemeClr>
                </a:solidFill>
              </a:rPr>
              <a:t>eterioration</a:t>
            </a:r>
            <a:endParaRPr lang="en-US" sz="1200" dirty="0">
              <a:solidFill>
                <a:schemeClr val="tx2">
                  <a:lumMod val="60000"/>
                  <a:lumOff val="40000"/>
                </a:schemeClr>
              </a:solidFill>
            </a:endParaRPr>
          </a:p>
          <a:p>
            <a:pPr marL="285750" lvl="0" indent="-285750">
              <a:buFont typeface="Arial" panose="020B0604020202020204" pitchFamily="34" charset="0"/>
              <a:buChar char="•"/>
            </a:pPr>
            <a:endParaRPr lang="en-US" dirty="0">
              <a:solidFill>
                <a:schemeClr val="bg2"/>
              </a:solidFill>
            </a:endParaRPr>
          </a:p>
        </p:txBody>
      </p:sp>
      <p:sp>
        <p:nvSpPr>
          <p:cNvPr id="3" name="Title 2"/>
          <p:cNvSpPr>
            <a:spLocks noGrp="1"/>
          </p:cNvSpPr>
          <p:nvPr>
            <p:ph type="title"/>
          </p:nvPr>
        </p:nvSpPr>
        <p:spPr/>
        <p:txBody>
          <a:bodyPr/>
          <a:lstStyle/>
          <a:p>
            <a:r>
              <a:rPr lang="en-US" dirty="0" smtClean="0"/>
              <a:t>Opportunities </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34</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smtClean="0"/>
              <a:t> </a:t>
            </a:r>
            <a:endParaRPr lang="hi-IN" dirty="0"/>
          </a:p>
        </p:txBody>
      </p:sp>
    </p:spTree>
    <p:extLst>
      <p:ext uri="{BB962C8B-B14F-4D97-AF65-F5344CB8AC3E}">
        <p14:creationId xmlns:p14="http://schemas.microsoft.com/office/powerpoint/2010/main" val="70711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p:cNvSpPr txBox="1">
            <a:spLocks/>
          </p:cNvSpPr>
          <p:nvPr/>
        </p:nvSpPr>
        <p:spPr bwMode="gray">
          <a:xfrm>
            <a:off x="336392" y="1720736"/>
            <a:ext cx="8471218" cy="4351050"/>
          </a:xfrm>
          <a:prstGeom prst="rect">
            <a:avLst/>
          </a:prstGeom>
          <a:solidFill>
            <a:schemeClr val="bg1"/>
          </a:solidFill>
          <a:ln w="12700">
            <a:solidFill>
              <a:schemeClr val="bg1">
                <a:lumMod val="75000"/>
              </a:schemeClr>
            </a:solidFill>
          </a:ln>
          <a:effectLst>
            <a:outerShdw blurRad="50800" dist="38100" dir="2700000" algn="ctr" rotWithShape="0">
              <a:srgbClr val="000000">
                <a:alpha val="43000"/>
              </a:srgbClr>
            </a:outerShdw>
          </a:effectLst>
        </p:spPr>
        <p:txBody>
          <a:bodyPr vert="horz" lIns="144000" tIns="72000" rIns="72000" bIns="72000" rtlCol="0">
            <a:noAutofit/>
          </a:bodyPr>
          <a:lstStyle>
            <a:lvl1pPr marL="0" indent="0" algn="l" defTabSz="914400" rtl="0" eaLnBrk="1" latinLnBrk="0" hangingPunct="1">
              <a:spcBef>
                <a:spcPts val="600"/>
              </a:spcBef>
              <a:buFont typeface="Arial" panose="020B0604020202020204" pitchFamily="34" charset="0"/>
              <a:buNone/>
              <a:defRPr sz="1400" kern="1200" baseline="0">
                <a:solidFill>
                  <a:srgbClr val="666666"/>
                </a:solidFill>
                <a:latin typeface="+mn-lt"/>
                <a:ea typeface="+mn-ea"/>
                <a:cs typeface="+mn-cs"/>
              </a:defRPr>
            </a:lvl1pPr>
            <a:lvl2pPr marL="356400" indent="-172800" algn="l" defTabSz="914400" rtl="0" eaLnBrk="1" latinLnBrk="0" hangingPunct="1">
              <a:spcBef>
                <a:spcPts val="600"/>
              </a:spcBef>
              <a:buSzPct val="70000"/>
              <a:buFont typeface="Wingdings" panose="05000000000000000000" pitchFamily="2" charset="2"/>
              <a:buChar char="§"/>
              <a:defRPr sz="1400" kern="1200">
                <a:solidFill>
                  <a:srgbClr val="666666"/>
                </a:solidFill>
                <a:latin typeface="+mn-lt"/>
                <a:ea typeface="+mn-ea"/>
                <a:cs typeface="+mn-cs"/>
              </a:defRPr>
            </a:lvl2pPr>
            <a:lvl3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3pPr>
            <a:lvl4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4pPr>
            <a:lvl5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5pPr>
            <a:lvl6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6pPr>
            <a:lvl7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7pPr>
            <a:lvl8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8pPr>
            <a:lvl9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9pPr>
          </a:lstStyle>
          <a:p>
            <a:pPr eaLnBrk="0" fontAlgn="base" hangingPunct="0">
              <a:spcBef>
                <a:spcPct val="0"/>
              </a:spcBef>
              <a:spcAft>
                <a:spcPct val="0"/>
              </a:spcAft>
            </a:pPr>
            <a:r>
              <a:rPr lang="en-US" sz="2400" smtClean="0"/>
              <a:t> </a:t>
            </a:r>
            <a:endParaRPr lang="en-US" altLang="hi-IN" sz="240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smtClean="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Opportunity </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35</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smtClean="0"/>
              <a:t>Variable </a:t>
            </a:r>
            <a:r>
              <a:rPr lang="en-US" dirty="0"/>
              <a:t>F</a:t>
            </a:r>
            <a:r>
              <a:rPr lang="en-US" dirty="0" smtClean="0"/>
              <a:t>requency </a:t>
            </a:r>
            <a:r>
              <a:rPr lang="en-US" dirty="0"/>
              <a:t>D</a:t>
            </a:r>
            <a:r>
              <a:rPr lang="en-US" dirty="0" smtClean="0"/>
              <a:t>rive </a:t>
            </a:r>
            <a:r>
              <a:rPr lang="en-US" dirty="0"/>
              <a:t>P</a:t>
            </a:r>
            <a:r>
              <a:rPr lang="en-US" dirty="0" smtClean="0"/>
              <a:t>rotection </a:t>
            </a:r>
            <a:r>
              <a:rPr lang="en-US" dirty="0"/>
              <a:t>as </a:t>
            </a:r>
            <a:r>
              <a:rPr lang="en-US" dirty="0" smtClean="0"/>
              <a:t>Unit  </a:t>
            </a:r>
            <a:endParaRPr lang="en-US" dirty="0"/>
          </a:p>
          <a:p>
            <a:endParaRPr lang="hi-IN" dirty="0"/>
          </a:p>
        </p:txBody>
      </p:sp>
      <p:sp>
        <p:nvSpPr>
          <p:cNvPr id="8" name="Text Placeholder 7"/>
          <p:cNvSpPr>
            <a:spLocks noGrp="1"/>
          </p:cNvSpPr>
          <p:nvPr>
            <p:ph type="body" sz="quarter" idx="13"/>
          </p:nvPr>
        </p:nvSpPr>
        <p:spPr>
          <a:xfrm>
            <a:off x="336392" y="1721968"/>
            <a:ext cx="3992847" cy="4351050"/>
          </a:xfrm>
        </p:spPr>
        <p:txBody>
          <a:bodyPr/>
          <a:lstStyle/>
          <a:p>
            <a:r>
              <a:rPr lang="en-GB" sz="1200" dirty="0"/>
              <a:t>As per IEEE C37.96-2012: Section 6.3.1 Adjustable speed  </a:t>
            </a:r>
            <a:r>
              <a:rPr lang="en-GB" sz="1200" dirty="0" smtClean="0"/>
              <a:t>drive (i.e. VFD)  </a:t>
            </a:r>
            <a:r>
              <a:rPr lang="en-GB" sz="1200" dirty="0"/>
              <a:t>system protection </a:t>
            </a:r>
            <a:r>
              <a:rPr lang="en-GB" sz="1200" dirty="0" smtClean="0"/>
              <a:t>can </a:t>
            </a:r>
            <a:r>
              <a:rPr lang="en-GB" sz="1200" dirty="0"/>
              <a:t>be divided into following three zone of protection </a:t>
            </a:r>
            <a:endParaRPr lang="en-US" sz="1200" dirty="0" smtClean="0"/>
          </a:p>
          <a:p>
            <a:r>
              <a:rPr lang="en-GB" sz="1200" dirty="0" smtClean="0"/>
              <a:t>Zone 1 </a:t>
            </a:r>
            <a:r>
              <a:rPr lang="en-GB" sz="1200" dirty="0"/>
              <a:t>: input </a:t>
            </a:r>
            <a:r>
              <a:rPr lang="en-GB" sz="1200" dirty="0" smtClean="0"/>
              <a:t>transformer </a:t>
            </a:r>
            <a:r>
              <a:rPr lang="en-GB" sz="1200" dirty="0"/>
              <a:t>, Zone 2 : Power electronics and Zone 3 : Motor</a:t>
            </a:r>
          </a:p>
          <a:p>
            <a:pPr marL="285750" lvl="0" indent="-285750">
              <a:buFont typeface="Arial" panose="020B0604020202020204" pitchFamily="34" charset="0"/>
              <a:buChar char="•"/>
            </a:pPr>
            <a:r>
              <a:rPr lang="en-GB" sz="1200" dirty="0" smtClean="0"/>
              <a:t>VFD </a:t>
            </a:r>
            <a:r>
              <a:rPr lang="en-GB" sz="1200" dirty="0"/>
              <a:t>as all zone protection not present in any of the competitor document / application </a:t>
            </a:r>
            <a:r>
              <a:rPr lang="en-GB" sz="1200" dirty="0" smtClean="0"/>
              <a:t>although Zone 3 protection available (SEL,GE)</a:t>
            </a:r>
            <a:endParaRPr lang="en-US" sz="1200" dirty="0"/>
          </a:p>
          <a:p>
            <a:pPr marL="285750" indent="-285750">
              <a:buFont typeface="Arial" panose="020B0604020202020204" pitchFamily="34" charset="0"/>
              <a:buChar char="•"/>
            </a:pPr>
            <a:r>
              <a:rPr lang="en-US" sz="1200" dirty="0" smtClean="0"/>
              <a:t>Challenges</a:t>
            </a:r>
          </a:p>
          <a:p>
            <a:pPr marL="642150" lvl="1" indent="-285750">
              <a:buFont typeface="Arial" panose="020B0604020202020204" pitchFamily="34" charset="0"/>
              <a:buChar char="•"/>
            </a:pPr>
            <a:r>
              <a:rPr lang="en-US" sz="1200" dirty="0" smtClean="0"/>
              <a:t>Zone 3 : Frequency adoptive Protection</a:t>
            </a:r>
          </a:p>
          <a:p>
            <a:pPr marL="642150" lvl="1" indent="-285750">
              <a:buFont typeface="Arial" panose="020B0604020202020204" pitchFamily="34" charset="0"/>
              <a:buChar char="•"/>
            </a:pPr>
            <a:r>
              <a:rPr lang="en-US" sz="1200" dirty="0" smtClean="0"/>
              <a:t>Zone 1 : Frequency adoptive not needed</a:t>
            </a:r>
          </a:p>
          <a:p>
            <a:pPr marL="642150" lvl="1" indent="-285750">
              <a:buFont typeface="Arial" panose="020B0604020202020204" pitchFamily="34" charset="0"/>
              <a:buChar char="•"/>
            </a:pPr>
            <a:r>
              <a:rPr lang="en-US" sz="1200" dirty="0" smtClean="0"/>
              <a:t>By pass switch control needed </a:t>
            </a:r>
          </a:p>
          <a:p>
            <a:pPr marL="998550" lvl="2" indent="-285750">
              <a:buFont typeface="Arial" panose="020B0604020202020204" pitchFamily="34" charset="0"/>
              <a:buChar char="•"/>
            </a:pPr>
            <a:r>
              <a:rPr lang="en-US" sz="1200" dirty="0" smtClean="0"/>
              <a:t>Zone 3 Protection setting should change   </a:t>
            </a:r>
          </a:p>
          <a:p>
            <a:pPr marL="642150" lvl="1" indent="-285750">
              <a:buFont typeface="Arial" panose="020B0604020202020204" pitchFamily="34" charset="0"/>
              <a:buChar char="•"/>
            </a:pPr>
            <a:endParaRPr lang="en-US" dirty="0" smtClean="0"/>
          </a:p>
          <a:p>
            <a:endParaRPr lang="hi-IN" dirty="0"/>
          </a:p>
        </p:txBody>
      </p:sp>
      <p:pic>
        <p:nvPicPr>
          <p:cNvPr id="14" name="Picture 13"/>
          <p:cNvPicPr/>
          <p:nvPr/>
        </p:nvPicPr>
        <p:blipFill>
          <a:blip r:embed="rId2"/>
          <a:stretch>
            <a:fillRect/>
          </a:stretch>
        </p:blipFill>
        <p:spPr>
          <a:xfrm>
            <a:off x="4465202" y="1789787"/>
            <a:ext cx="4177092" cy="4052663"/>
          </a:xfrm>
          <a:prstGeom prst="rect">
            <a:avLst/>
          </a:prstGeom>
        </p:spPr>
      </p:pic>
    </p:spTree>
    <p:extLst>
      <p:ext uri="{BB962C8B-B14F-4D97-AF65-F5344CB8AC3E}">
        <p14:creationId xmlns:p14="http://schemas.microsoft.com/office/powerpoint/2010/main" val="358487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Opportunity </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36</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pPr marL="0" lvl="1" algn="l"/>
            <a:r>
              <a:rPr lang="en-GB" sz="2400" dirty="0">
                <a:solidFill>
                  <a:schemeClr val="accent1"/>
                </a:solidFill>
              </a:rPr>
              <a:t>Back Spin or Coast Down Protection </a:t>
            </a:r>
            <a:endParaRPr lang="en-US" sz="2400" dirty="0">
              <a:solidFill>
                <a:schemeClr val="accent1"/>
              </a:solidFill>
            </a:endParaRPr>
          </a:p>
          <a:p>
            <a:endParaRPr lang="hi-IN" dirty="0"/>
          </a:p>
        </p:txBody>
      </p:sp>
      <p:sp>
        <p:nvSpPr>
          <p:cNvPr id="8" name="Text Placeholder 7"/>
          <p:cNvSpPr>
            <a:spLocks noGrp="1"/>
          </p:cNvSpPr>
          <p:nvPr>
            <p:ph type="body" sz="quarter" idx="13"/>
          </p:nvPr>
        </p:nvSpPr>
        <p:spPr>
          <a:xfrm>
            <a:off x="336392" y="1720736"/>
            <a:ext cx="8386822" cy="4351050"/>
          </a:xfrm>
        </p:spPr>
        <p:txBody>
          <a:bodyPr/>
          <a:lstStyle/>
          <a:p>
            <a:r>
              <a:rPr lang="en-GB" dirty="0"/>
              <a:t>In pumping application if pumping the fluid upside (example pumping fluid from one tank to another tank, sump pump, bore well pump etc</a:t>
            </a:r>
            <a:r>
              <a:rPr lang="en-GB" dirty="0" smtClean="0"/>
              <a:t>.) and </a:t>
            </a:r>
            <a:r>
              <a:rPr lang="en-GB" dirty="0"/>
              <a:t>pump stop, first pump impeller stops and immediately starts rotating in opposite direction because of fluid in opposite direction (Up to down side) and continue to rotate opposite till all fluid flown in </a:t>
            </a:r>
            <a:r>
              <a:rPr lang="en-GB" dirty="0" smtClean="0"/>
              <a:t>downward </a:t>
            </a:r>
            <a:r>
              <a:rPr lang="en-GB" dirty="0"/>
              <a:t>direction.   </a:t>
            </a:r>
            <a:endParaRPr lang="en-US" dirty="0"/>
          </a:p>
          <a:p>
            <a:r>
              <a:rPr lang="en-GB" dirty="0"/>
              <a:t>If motor (or pump) starts when it is still rotating opposite direction, it will draw more than locked rotor current this forces will either trip the motor or damage it.</a:t>
            </a:r>
            <a:endParaRPr lang="en-US" dirty="0"/>
          </a:p>
          <a:p>
            <a:r>
              <a:rPr lang="en-GB" dirty="0"/>
              <a:t>Following are few methods / procedure to avoid the motor start at back spin condition.</a:t>
            </a:r>
            <a:endParaRPr lang="en-US" dirty="0"/>
          </a:p>
          <a:p>
            <a:pPr marL="285750" lvl="0" indent="-285750">
              <a:buFont typeface="Arial" panose="020B0604020202020204" pitchFamily="34" charset="0"/>
              <a:buChar char="•"/>
            </a:pPr>
            <a:r>
              <a:rPr lang="en-GB" dirty="0"/>
              <a:t>Mechanical brake to stop the motor. </a:t>
            </a:r>
            <a:endParaRPr lang="en-US" dirty="0"/>
          </a:p>
          <a:p>
            <a:pPr marL="285750" lvl="0" indent="-285750">
              <a:buFont typeface="Arial" panose="020B0604020202020204" pitchFamily="34" charset="0"/>
              <a:buChar char="•"/>
            </a:pPr>
            <a:r>
              <a:rPr lang="en-GB" dirty="0"/>
              <a:t>Shaft position encoder</a:t>
            </a:r>
            <a:endParaRPr lang="en-US" dirty="0"/>
          </a:p>
          <a:p>
            <a:pPr marL="285750" lvl="0" indent="-285750">
              <a:buFont typeface="Arial" panose="020B0604020202020204" pitchFamily="34" charset="0"/>
              <a:buChar char="•"/>
            </a:pPr>
            <a:r>
              <a:rPr lang="en-GB" dirty="0"/>
              <a:t>Installing the NRV at inlet of pump to avoid the back flushing the liquid.</a:t>
            </a:r>
            <a:endParaRPr lang="en-US" dirty="0"/>
          </a:p>
          <a:p>
            <a:pPr marL="285750" lvl="0" indent="-285750">
              <a:buFont typeface="Arial" panose="020B0604020202020204" pitchFamily="34" charset="0"/>
              <a:buChar char="•"/>
            </a:pPr>
            <a:r>
              <a:rPr lang="en-GB" dirty="0"/>
              <a:t>Zero speed switch</a:t>
            </a:r>
            <a:endParaRPr lang="en-US" dirty="0"/>
          </a:p>
          <a:p>
            <a:pPr marL="285750" lvl="0" indent="-285750">
              <a:buFont typeface="Arial" panose="020B0604020202020204" pitchFamily="34" charset="0"/>
              <a:buChar char="•"/>
            </a:pPr>
            <a:r>
              <a:rPr lang="en-GB" dirty="0"/>
              <a:t>Time delay timer: Once motor stop, timer start and disable the start of the motor until timer expires. (Drawback: User should determine the back spin time of pump application).</a:t>
            </a:r>
            <a:endParaRPr lang="en-US" dirty="0"/>
          </a:p>
          <a:p>
            <a:pPr marL="285750" indent="-285750">
              <a:buFont typeface="Arial" panose="020B0604020202020204" pitchFamily="34" charset="0"/>
              <a:buChar char="•"/>
            </a:pPr>
            <a:endParaRPr lang="hi-IN" dirty="0"/>
          </a:p>
        </p:txBody>
      </p:sp>
    </p:spTree>
    <p:extLst>
      <p:ext uri="{BB962C8B-B14F-4D97-AF65-F5344CB8AC3E}">
        <p14:creationId xmlns:p14="http://schemas.microsoft.com/office/powerpoint/2010/main" val="26724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Opportunity </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37</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pPr marL="0" lvl="1" algn="l"/>
            <a:r>
              <a:rPr lang="en-US" sz="2400" dirty="0" smtClean="0">
                <a:solidFill>
                  <a:schemeClr val="accent1"/>
                </a:solidFill>
              </a:rPr>
              <a:t>Inter </a:t>
            </a:r>
            <a:r>
              <a:rPr lang="en-US" sz="2400" dirty="0">
                <a:solidFill>
                  <a:schemeClr val="accent1"/>
                </a:solidFill>
              </a:rPr>
              <a:t>T</a:t>
            </a:r>
            <a:r>
              <a:rPr lang="en-US" sz="2400" dirty="0" smtClean="0">
                <a:solidFill>
                  <a:schemeClr val="accent1"/>
                </a:solidFill>
              </a:rPr>
              <a:t>urn </a:t>
            </a:r>
            <a:r>
              <a:rPr lang="en-US" sz="2400" dirty="0">
                <a:solidFill>
                  <a:schemeClr val="accent1"/>
                </a:solidFill>
              </a:rPr>
              <a:t>S</a:t>
            </a:r>
            <a:r>
              <a:rPr lang="en-US" sz="2400" dirty="0" smtClean="0">
                <a:solidFill>
                  <a:schemeClr val="accent1"/>
                </a:solidFill>
              </a:rPr>
              <a:t>hort </a:t>
            </a:r>
            <a:r>
              <a:rPr lang="en-US" sz="2400" dirty="0">
                <a:solidFill>
                  <a:schemeClr val="accent1"/>
                </a:solidFill>
              </a:rPr>
              <a:t>C</a:t>
            </a:r>
            <a:r>
              <a:rPr lang="en-US" sz="2400" dirty="0" smtClean="0">
                <a:solidFill>
                  <a:schemeClr val="accent1"/>
                </a:solidFill>
              </a:rPr>
              <a:t>ircuit </a:t>
            </a:r>
            <a:r>
              <a:rPr lang="en-US" sz="2400" dirty="0">
                <a:solidFill>
                  <a:schemeClr val="accent1"/>
                </a:solidFill>
              </a:rPr>
              <a:t>P</a:t>
            </a:r>
            <a:r>
              <a:rPr lang="en-US" sz="2400" dirty="0" smtClean="0">
                <a:solidFill>
                  <a:schemeClr val="accent1"/>
                </a:solidFill>
              </a:rPr>
              <a:t>rotection</a:t>
            </a:r>
            <a:endParaRPr lang="en-US" sz="2400" dirty="0">
              <a:solidFill>
                <a:schemeClr val="accent1"/>
              </a:solidFill>
            </a:endParaRPr>
          </a:p>
          <a:p>
            <a:pPr marL="0" lvl="1" algn="l"/>
            <a:endParaRPr lang="en-US" sz="2400" dirty="0" smtClean="0">
              <a:solidFill>
                <a:schemeClr val="accent1"/>
              </a:solidFill>
            </a:endParaRPr>
          </a:p>
          <a:p>
            <a:endParaRPr lang="hi-IN" dirty="0"/>
          </a:p>
        </p:txBody>
      </p:sp>
      <p:sp>
        <p:nvSpPr>
          <p:cNvPr id="8" name="Text Placeholder 7"/>
          <p:cNvSpPr>
            <a:spLocks noGrp="1"/>
          </p:cNvSpPr>
          <p:nvPr>
            <p:ph type="body" sz="quarter" idx="13"/>
          </p:nvPr>
        </p:nvSpPr>
        <p:spPr>
          <a:xfrm>
            <a:off x="336392" y="1720736"/>
            <a:ext cx="8386822" cy="4351050"/>
          </a:xfrm>
        </p:spPr>
        <p:txBody>
          <a:bodyPr/>
          <a:lstStyle/>
          <a:p>
            <a:pPr marL="285750" indent="-285750" algn="just">
              <a:buFont typeface="Arial" panose="020B0604020202020204" pitchFamily="34" charset="0"/>
              <a:buChar char="•"/>
            </a:pPr>
            <a:r>
              <a:rPr lang="en-GB" dirty="0"/>
              <a:t>The short circuit between two ( multiple) turn of same phase or different phase which are in close proximity to each other is known as inter turn fault. Cause for interterm fault is insulation failure. If not identified in due time this can evolve to earth fault or phase to phase fault. </a:t>
            </a:r>
            <a:endParaRPr lang="en-US" dirty="0"/>
          </a:p>
          <a:p>
            <a:pPr marL="285750" indent="-285750">
              <a:buFont typeface="Arial" panose="020B0604020202020204" pitchFamily="34" charset="0"/>
              <a:buChar char="•"/>
            </a:pPr>
            <a:r>
              <a:rPr lang="en-GB" dirty="0"/>
              <a:t>Inter turn fault in same phases are not detected by differential protection.</a:t>
            </a:r>
          </a:p>
          <a:p>
            <a:pPr marL="285750" indent="-285750">
              <a:buFont typeface="Arial" panose="020B0604020202020204" pitchFamily="34" charset="0"/>
              <a:buChar char="•"/>
            </a:pPr>
            <a:r>
              <a:rPr lang="en-GB" dirty="0"/>
              <a:t>No product offering have inter turn fault detection for motor application. ( for other application i.e. transformer and generator winding inter turn fault available)  </a:t>
            </a:r>
            <a:endParaRPr lang="en-US" dirty="0"/>
          </a:p>
          <a:p>
            <a:pPr marL="285750" indent="-285750">
              <a:buFont typeface="Arial" panose="020B0604020202020204" pitchFamily="34" charset="0"/>
              <a:buChar char="•"/>
            </a:pPr>
            <a:endParaRPr lang="hi-IN" dirty="0"/>
          </a:p>
        </p:txBody>
      </p:sp>
    </p:spTree>
    <p:extLst>
      <p:ext uri="{BB962C8B-B14F-4D97-AF65-F5344CB8AC3E}">
        <p14:creationId xmlns:p14="http://schemas.microsoft.com/office/powerpoint/2010/main" val="388911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Opportunity </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38</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pPr marL="0" lvl="1" algn="l"/>
            <a:r>
              <a:rPr lang="en-US" sz="2400" dirty="0" smtClean="0">
                <a:solidFill>
                  <a:schemeClr val="accent1"/>
                </a:solidFill>
              </a:rPr>
              <a:t>Transient </a:t>
            </a:r>
            <a:r>
              <a:rPr lang="en-US" sz="2400" dirty="0">
                <a:solidFill>
                  <a:schemeClr val="accent1"/>
                </a:solidFill>
              </a:rPr>
              <a:t>or </a:t>
            </a:r>
            <a:r>
              <a:rPr lang="en-US" sz="2400" dirty="0" smtClean="0">
                <a:solidFill>
                  <a:schemeClr val="accent1"/>
                </a:solidFill>
              </a:rPr>
              <a:t>Intermittent </a:t>
            </a:r>
            <a:r>
              <a:rPr lang="en-US" sz="2400" dirty="0">
                <a:solidFill>
                  <a:schemeClr val="accent1"/>
                </a:solidFill>
              </a:rPr>
              <a:t>E</a:t>
            </a:r>
            <a:r>
              <a:rPr lang="en-US" sz="2400" dirty="0" smtClean="0">
                <a:solidFill>
                  <a:schemeClr val="accent1"/>
                </a:solidFill>
              </a:rPr>
              <a:t>arth </a:t>
            </a:r>
            <a:r>
              <a:rPr lang="en-US" sz="2400" dirty="0">
                <a:solidFill>
                  <a:schemeClr val="accent1"/>
                </a:solidFill>
              </a:rPr>
              <a:t>F</a:t>
            </a:r>
            <a:r>
              <a:rPr lang="en-US" sz="2400" dirty="0" smtClean="0">
                <a:solidFill>
                  <a:schemeClr val="accent1"/>
                </a:solidFill>
              </a:rPr>
              <a:t>ault </a:t>
            </a:r>
            <a:r>
              <a:rPr lang="en-US" sz="2400" dirty="0">
                <a:solidFill>
                  <a:schemeClr val="accent1"/>
                </a:solidFill>
              </a:rPr>
              <a:t>( </a:t>
            </a:r>
            <a:r>
              <a:rPr lang="en-US" sz="2400" dirty="0" smtClean="0">
                <a:solidFill>
                  <a:schemeClr val="accent1"/>
                </a:solidFill>
              </a:rPr>
              <a:t>SIEMENS</a:t>
            </a:r>
            <a:r>
              <a:rPr lang="en-US" sz="2400" dirty="0">
                <a:solidFill>
                  <a:schemeClr val="accent1"/>
                </a:solidFill>
              </a:rPr>
              <a:t>)</a:t>
            </a:r>
          </a:p>
          <a:p>
            <a:pPr marL="0" lvl="1" algn="l"/>
            <a:endParaRPr lang="en-US" sz="2400" dirty="0" smtClean="0">
              <a:solidFill>
                <a:schemeClr val="accent1"/>
              </a:solidFill>
            </a:endParaRPr>
          </a:p>
          <a:p>
            <a:endParaRPr lang="hi-IN" dirty="0"/>
          </a:p>
        </p:txBody>
      </p:sp>
      <p:sp>
        <p:nvSpPr>
          <p:cNvPr id="8" name="Text Placeholder 7"/>
          <p:cNvSpPr>
            <a:spLocks noGrp="1"/>
          </p:cNvSpPr>
          <p:nvPr>
            <p:ph type="body" sz="quarter" idx="13"/>
          </p:nvPr>
        </p:nvSpPr>
        <p:spPr>
          <a:xfrm>
            <a:off x="336392" y="1720736"/>
            <a:ext cx="8386822" cy="4351050"/>
          </a:xfrm>
        </p:spPr>
        <p:txBody>
          <a:bodyPr/>
          <a:lstStyle/>
          <a:p>
            <a:pPr marL="285750" indent="-285750">
              <a:buFont typeface="Arial" panose="020B0604020202020204" pitchFamily="34" charset="0"/>
              <a:buChar char="•"/>
            </a:pPr>
            <a:endParaRPr lang="hi-IN" dirty="0"/>
          </a:p>
        </p:txBody>
      </p:sp>
      <p:graphicFrame>
        <p:nvGraphicFramePr>
          <p:cNvPr id="2" name="Table 1"/>
          <p:cNvGraphicFramePr>
            <a:graphicFrameLocks noGrp="1"/>
          </p:cNvGraphicFramePr>
          <p:nvPr>
            <p:extLst>
              <p:ext uri="{D42A27DB-BD31-4B8C-83A1-F6EECF244321}">
                <p14:modId xmlns:p14="http://schemas.microsoft.com/office/powerpoint/2010/main" val="995737780"/>
              </p:ext>
            </p:extLst>
          </p:nvPr>
        </p:nvGraphicFramePr>
        <p:xfrm>
          <a:off x="336392" y="1720736"/>
          <a:ext cx="8386822" cy="2619198"/>
        </p:xfrm>
        <a:graphic>
          <a:graphicData uri="http://schemas.openxmlformats.org/drawingml/2006/table">
            <a:tbl>
              <a:tblPr firstRow="1" firstCol="1" bandRow="1">
                <a:tableStyleId>{5C22544A-7EE6-4342-B048-85BDC9FD1C3A}</a:tableStyleId>
              </a:tblPr>
              <a:tblGrid>
                <a:gridCol w="3305024"/>
                <a:gridCol w="563557"/>
                <a:gridCol w="1392244"/>
                <a:gridCol w="1887916"/>
                <a:gridCol w="1238081"/>
              </a:tblGrid>
              <a:tr h="530358">
                <a:tc>
                  <a:txBody>
                    <a:bodyPr/>
                    <a:lstStyle/>
                    <a:p>
                      <a:pPr>
                        <a:lnSpc>
                          <a:spcPct val="107000"/>
                        </a:lnSpc>
                        <a:spcAft>
                          <a:spcPts val="0"/>
                        </a:spcAft>
                      </a:pPr>
                      <a:r>
                        <a:rPr lang="en-US" sz="1000" dirty="0">
                          <a:effectLst/>
                        </a:rPr>
                        <a:t>Motivation</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a:lnSpc>
                          <a:spcPct val="107000"/>
                        </a:lnSpc>
                        <a:spcAft>
                          <a:spcPts val="0"/>
                        </a:spcAft>
                      </a:pPr>
                      <a:r>
                        <a:rPr lang="en-US" sz="1000" dirty="0">
                          <a:effectLst/>
                        </a:rPr>
                        <a:t>REX 630 /REX 620</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a:lnSpc>
                          <a:spcPct val="107000"/>
                        </a:lnSpc>
                        <a:spcAft>
                          <a:spcPts val="0"/>
                        </a:spcAft>
                      </a:pPr>
                      <a:r>
                        <a:rPr lang="en-US" sz="1000" dirty="0">
                          <a:effectLst/>
                        </a:rPr>
                        <a:t>GE </a:t>
                      </a:r>
                      <a:endParaRPr lang="en-US" sz="1000" dirty="0" smtClean="0">
                        <a:effectLst/>
                      </a:endParaRPr>
                    </a:p>
                    <a:p>
                      <a:pPr>
                        <a:lnSpc>
                          <a:spcPct val="107000"/>
                        </a:lnSpc>
                        <a:spcAft>
                          <a:spcPts val="0"/>
                        </a:spcAft>
                      </a:pPr>
                      <a:r>
                        <a:rPr lang="en-US" sz="1000" dirty="0" smtClean="0">
                          <a:effectLst/>
                        </a:rPr>
                        <a:t>869</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a:lnSpc>
                          <a:spcPct val="107000"/>
                        </a:lnSpc>
                        <a:spcAft>
                          <a:spcPts val="0"/>
                        </a:spcAft>
                      </a:pPr>
                      <a:r>
                        <a:rPr lang="en-US" sz="1000" dirty="0">
                          <a:effectLst/>
                        </a:rPr>
                        <a:t>SEL </a:t>
                      </a:r>
                      <a:endParaRPr lang="en-US" sz="1000" dirty="0" smtClean="0">
                        <a:effectLst/>
                      </a:endParaRPr>
                    </a:p>
                    <a:p>
                      <a:pPr>
                        <a:lnSpc>
                          <a:spcPct val="107000"/>
                        </a:lnSpc>
                        <a:spcAft>
                          <a:spcPts val="0"/>
                        </a:spcAft>
                      </a:pPr>
                      <a:r>
                        <a:rPr lang="en-US" sz="1000" dirty="0" smtClean="0">
                          <a:effectLst/>
                        </a:rPr>
                        <a:t>710</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a:lnSpc>
                          <a:spcPct val="107000"/>
                        </a:lnSpc>
                        <a:spcAft>
                          <a:spcPts val="0"/>
                        </a:spcAft>
                      </a:pPr>
                      <a:r>
                        <a:rPr lang="en-US" sz="1000" dirty="0" smtClean="0">
                          <a:effectLst/>
                        </a:rPr>
                        <a:t>SIEMENS</a:t>
                      </a:r>
                    </a:p>
                    <a:p>
                      <a:pPr>
                        <a:lnSpc>
                          <a:spcPct val="107000"/>
                        </a:lnSpc>
                        <a:spcAft>
                          <a:spcPts val="0"/>
                        </a:spcAft>
                      </a:pPr>
                      <a:r>
                        <a:rPr lang="en-US" sz="1000" dirty="0" smtClean="0">
                          <a:effectLst/>
                          <a:latin typeface="Calibri" panose="020F0502020204030204" pitchFamily="34" charset="0"/>
                          <a:ea typeface="Calibri" panose="020F0502020204030204" pitchFamily="34" charset="0"/>
                          <a:cs typeface="Mangal" panose="02040503050203030202" pitchFamily="18" charset="0"/>
                        </a:rPr>
                        <a:t>7UM62</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r>
              <a:tr h="127491">
                <a:tc>
                  <a:txBody>
                    <a:bodyPr/>
                    <a:lstStyle/>
                    <a:p>
                      <a:pPr algn="just">
                        <a:lnSpc>
                          <a:spcPct val="107000"/>
                        </a:lnSpc>
                        <a:spcAft>
                          <a:spcPts val="0"/>
                        </a:spcAft>
                      </a:pPr>
                      <a:r>
                        <a:rPr lang="en-GB" sz="1000" dirty="0">
                          <a:effectLst/>
                        </a:rPr>
                        <a:t>Residual or zero sequence current based earth fault</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lnSpc>
                          <a:spcPct val="107000"/>
                        </a:lnSpc>
                        <a:spcAft>
                          <a:spcPts val="0"/>
                        </a:spcAft>
                      </a:pPr>
                      <a:r>
                        <a:rPr lang="en-US" sz="1000" dirty="0">
                          <a:effectLst/>
                        </a:rPr>
                        <a:t>Y</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lnSpc>
                          <a:spcPct val="107000"/>
                        </a:lnSpc>
                        <a:spcAft>
                          <a:spcPts val="0"/>
                        </a:spcAft>
                      </a:pPr>
                      <a:r>
                        <a:rPr lang="en-US" sz="1000" dirty="0">
                          <a:effectLst/>
                        </a:rPr>
                        <a:t>Y</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spcAft>
                          <a:spcPts val="1000"/>
                        </a:spcAft>
                      </a:pPr>
                      <a:r>
                        <a:rPr lang="en-US" sz="1000">
                          <a:effectLst/>
                        </a:rPr>
                        <a:t>Y</a:t>
                      </a:r>
                      <a:endParaRPr lang="en-US" sz="800" i="1">
                        <a:solidFill>
                          <a:srgbClr val="44546A"/>
                        </a:solidFill>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lnSpc>
                          <a:spcPct val="107000"/>
                        </a:lnSpc>
                        <a:spcAft>
                          <a:spcPts val="0"/>
                        </a:spcAft>
                      </a:pPr>
                      <a:r>
                        <a:rPr lang="en-US" sz="1000">
                          <a:effectLst/>
                        </a:rPr>
                        <a:t>Y</a:t>
                      </a:r>
                      <a:endParaRPr lang="en-US" sz="100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r>
              <a:tr h="127491">
                <a:tc>
                  <a:txBody>
                    <a:bodyPr/>
                    <a:lstStyle/>
                    <a:p>
                      <a:pPr algn="just">
                        <a:lnSpc>
                          <a:spcPct val="107000"/>
                        </a:lnSpc>
                        <a:spcAft>
                          <a:spcPts val="0"/>
                        </a:spcAft>
                      </a:pPr>
                      <a:r>
                        <a:rPr lang="en-GB" sz="1000" dirty="0">
                          <a:effectLst/>
                        </a:rPr>
                        <a:t>Residual or zero sequence voltage based earth </a:t>
                      </a:r>
                      <a:r>
                        <a:rPr lang="en-GB" sz="1000" dirty="0" smtClean="0">
                          <a:effectLst/>
                        </a:rPr>
                        <a:t>fault</a:t>
                      </a:r>
                      <a:r>
                        <a:rPr lang="en-GB" sz="1000" dirty="0">
                          <a:effectLst/>
                        </a:rPr>
                        <a:t> </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lnSpc>
                          <a:spcPct val="107000"/>
                        </a:lnSpc>
                        <a:spcAft>
                          <a:spcPts val="0"/>
                        </a:spcAft>
                      </a:pPr>
                      <a:r>
                        <a:rPr lang="en-US" sz="1000">
                          <a:effectLst/>
                        </a:rPr>
                        <a:t>Y</a:t>
                      </a:r>
                      <a:endParaRPr lang="en-US" sz="100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lnSpc>
                          <a:spcPct val="107000"/>
                        </a:lnSpc>
                        <a:spcAft>
                          <a:spcPts val="0"/>
                        </a:spcAft>
                      </a:pPr>
                      <a:r>
                        <a:rPr lang="en-US" sz="1000">
                          <a:effectLst/>
                        </a:rPr>
                        <a:t>Y</a:t>
                      </a:r>
                      <a:endParaRPr lang="en-US" sz="100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lnSpc>
                          <a:spcPct val="107000"/>
                        </a:lnSpc>
                        <a:spcAft>
                          <a:spcPts val="0"/>
                        </a:spcAft>
                      </a:pPr>
                      <a:r>
                        <a:rPr lang="en-US" sz="1000">
                          <a:effectLst/>
                        </a:rPr>
                        <a:t>Y</a:t>
                      </a:r>
                      <a:endParaRPr lang="en-US" sz="100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lnSpc>
                          <a:spcPct val="107000"/>
                        </a:lnSpc>
                        <a:spcAft>
                          <a:spcPts val="0"/>
                        </a:spcAft>
                      </a:pPr>
                      <a:r>
                        <a:rPr lang="en-US" sz="1000">
                          <a:effectLst/>
                        </a:rPr>
                        <a:t>Y</a:t>
                      </a:r>
                      <a:endParaRPr lang="en-US" sz="100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r>
              <a:tr h="261780">
                <a:tc>
                  <a:txBody>
                    <a:bodyPr/>
                    <a:lstStyle/>
                    <a:p>
                      <a:pPr algn="just">
                        <a:lnSpc>
                          <a:spcPct val="107000"/>
                        </a:lnSpc>
                        <a:spcAft>
                          <a:spcPts val="0"/>
                        </a:spcAft>
                      </a:pPr>
                      <a:r>
                        <a:rPr lang="en-GB" sz="1000" dirty="0">
                          <a:effectLst/>
                        </a:rPr>
                        <a:t>Sensitive earth fault ( core balance CT)</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lnSpc>
                          <a:spcPct val="107000"/>
                        </a:lnSpc>
                        <a:spcAft>
                          <a:spcPts val="0"/>
                        </a:spcAft>
                      </a:pPr>
                      <a:r>
                        <a:rPr lang="en-US" sz="1000">
                          <a:effectLst/>
                        </a:rPr>
                        <a:t>Y</a:t>
                      </a:r>
                      <a:endParaRPr lang="en-US" sz="100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lnSpc>
                          <a:spcPct val="107000"/>
                        </a:lnSpc>
                        <a:spcAft>
                          <a:spcPts val="0"/>
                        </a:spcAft>
                      </a:pPr>
                      <a:r>
                        <a:rPr lang="en-US" sz="1000" dirty="0">
                          <a:effectLst/>
                        </a:rPr>
                        <a:t>Y</a:t>
                      </a:r>
                    </a:p>
                    <a:p>
                      <a:pPr marL="228600" algn="ctr">
                        <a:lnSpc>
                          <a:spcPct val="107000"/>
                        </a:lnSpc>
                        <a:spcAft>
                          <a:spcPts val="0"/>
                        </a:spcAft>
                      </a:pPr>
                      <a:r>
                        <a:rPr lang="en-US" sz="1000" dirty="0">
                          <a:effectLst/>
                        </a:rPr>
                        <a:t>CT : 50/0.025</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algn="ctr">
                        <a:lnSpc>
                          <a:spcPct val="107000"/>
                        </a:lnSpc>
                        <a:spcAft>
                          <a:spcPts val="0"/>
                        </a:spcAft>
                      </a:pPr>
                      <a:r>
                        <a:rPr lang="en-US" sz="1000" dirty="0">
                          <a:effectLst/>
                        </a:rPr>
                        <a:t>Y</a:t>
                      </a:r>
                    </a:p>
                    <a:p>
                      <a:pPr algn="ctr">
                        <a:lnSpc>
                          <a:spcPct val="107000"/>
                        </a:lnSpc>
                        <a:spcAft>
                          <a:spcPts val="0"/>
                        </a:spcAft>
                      </a:pPr>
                      <a:r>
                        <a:rPr lang="en-US" sz="1000" dirty="0">
                          <a:effectLst/>
                        </a:rPr>
                        <a:t>CT : 10/1</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lnSpc>
                          <a:spcPct val="107000"/>
                        </a:lnSpc>
                        <a:spcAft>
                          <a:spcPts val="0"/>
                        </a:spcAft>
                      </a:pPr>
                      <a:r>
                        <a:rPr lang="en-US" sz="1000" dirty="0">
                          <a:effectLst/>
                        </a:rPr>
                        <a:t>Y</a:t>
                      </a:r>
                    </a:p>
                    <a:p>
                      <a:pPr marL="228600" algn="ctr">
                        <a:lnSpc>
                          <a:spcPct val="107000"/>
                        </a:lnSpc>
                        <a:spcAft>
                          <a:spcPts val="0"/>
                        </a:spcAft>
                      </a:pPr>
                      <a:r>
                        <a:rPr lang="en-US" sz="1000" dirty="0">
                          <a:effectLst/>
                        </a:rPr>
                        <a:t>CT : 60/1</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r>
              <a:tr h="396069">
                <a:tc>
                  <a:txBody>
                    <a:bodyPr/>
                    <a:lstStyle/>
                    <a:p>
                      <a:pPr algn="ctr">
                        <a:lnSpc>
                          <a:spcPct val="107000"/>
                        </a:lnSpc>
                        <a:spcAft>
                          <a:spcPts val="0"/>
                        </a:spcAft>
                      </a:pPr>
                      <a:r>
                        <a:rPr lang="en-GB" sz="1000" dirty="0">
                          <a:solidFill>
                            <a:srgbClr val="FF0000"/>
                          </a:solidFill>
                          <a:effectLst/>
                        </a:rPr>
                        <a:t>Transient or intermittent earth fault  </a:t>
                      </a:r>
                      <a:r>
                        <a:rPr lang="en-GB" sz="1000" dirty="0" smtClean="0">
                          <a:solidFill>
                            <a:srgbClr val="FF0000"/>
                          </a:solidFill>
                          <a:effectLst/>
                        </a:rPr>
                        <a:t>                                 ( </a:t>
                      </a:r>
                      <a:r>
                        <a:rPr lang="en-GB" sz="1000" dirty="0">
                          <a:solidFill>
                            <a:srgbClr val="FF0000"/>
                          </a:solidFill>
                          <a:effectLst/>
                        </a:rPr>
                        <a:t>Io and Uo – Transient detection very fast</a:t>
                      </a:r>
                      <a:r>
                        <a:rPr lang="en-GB" sz="1000" dirty="0" smtClean="0">
                          <a:solidFill>
                            <a:srgbClr val="FF0000"/>
                          </a:solidFill>
                          <a:effectLst/>
                        </a:rPr>
                        <a:t>)</a:t>
                      </a:r>
                      <a:endParaRPr lang="en-US" sz="100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lnSpc>
                          <a:spcPct val="107000"/>
                        </a:lnSpc>
                        <a:spcAft>
                          <a:spcPts val="0"/>
                        </a:spcAft>
                      </a:pPr>
                      <a:r>
                        <a:rPr lang="en-US" sz="1000" dirty="0">
                          <a:solidFill>
                            <a:srgbClr val="FF0000"/>
                          </a:solidFill>
                          <a:effectLst/>
                        </a:rPr>
                        <a:t>Y</a:t>
                      </a:r>
                      <a:endParaRPr lang="en-US" sz="100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lnSpc>
                          <a:spcPct val="107000"/>
                        </a:lnSpc>
                        <a:spcAft>
                          <a:spcPts val="0"/>
                        </a:spcAft>
                      </a:pPr>
                      <a:r>
                        <a:rPr lang="en-US" sz="1000" dirty="0">
                          <a:solidFill>
                            <a:srgbClr val="FF0000"/>
                          </a:solidFill>
                          <a:effectLst/>
                        </a:rPr>
                        <a:t>N</a:t>
                      </a:r>
                      <a:endParaRPr lang="en-US" sz="100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lnSpc>
                          <a:spcPct val="107000"/>
                        </a:lnSpc>
                        <a:spcAft>
                          <a:spcPts val="0"/>
                        </a:spcAft>
                      </a:pPr>
                      <a:r>
                        <a:rPr lang="en-US" sz="1000" dirty="0">
                          <a:solidFill>
                            <a:srgbClr val="FF0000"/>
                          </a:solidFill>
                          <a:effectLst/>
                        </a:rPr>
                        <a:t>N</a:t>
                      </a:r>
                      <a:endParaRPr lang="en-US" sz="100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lnSpc>
                          <a:spcPct val="107000"/>
                        </a:lnSpc>
                        <a:spcAft>
                          <a:spcPts val="0"/>
                        </a:spcAft>
                      </a:pPr>
                      <a:r>
                        <a:rPr lang="en-US" sz="1000" dirty="0">
                          <a:solidFill>
                            <a:srgbClr val="FF0000"/>
                          </a:solidFill>
                          <a:effectLst/>
                        </a:rPr>
                        <a:t>Y</a:t>
                      </a:r>
                      <a:endParaRPr lang="en-US" sz="100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r>
              <a:tr h="396069">
                <a:tc>
                  <a:txBody>
                    <a:bodyPr/>
                    <a:lstStyle/>
                    <a:p>
                      <a:pPr algn="just">
                        <a:lnSpc>
                          <a:spcPct val="107000"/>
                        </a:lnSpc>
                        <a:spcAft>
                          <a:spcPts val="0"/>
                        </a:spcAft>
                      </a:pPr>
                      <a:r>
                        <a:rPr lang="en-GB" sz="1000" dirty="0">
                          <a:effectLst/>
                        </a:rPr>
                        <a:t>High-impedance-based restricted earth-fault protection (</a:t>
                      </a:r>
                      <a:r>
                        <a:rPr lang="en-GB" sz="1000" dirty="0" err="1">
                          <a:effectLst/>
                        </a:rPr>
                        <a:t>IDo</a:t>
                      </a:r>
                      <a:r>
                        <a:rPr lang="en-GB" sz="1000" dirty="0">
                          <a:effectLst/>
                        </a:rPr>
                        <a:t> – more sensitive than normal differential</a:t>
                      </a:r>
                      <a:r>
                        <a:rPr lang="en-GB" sz="1000" dirty="0" smtClean="0">
                          <a:effectLst/>
                        </a:rPr>
                        <a:t>)</a:t>
                      </a:r>
                      <a:r>
                        <a:rPr lang="en-GB" sz="1000" dirty="0">
                          <a:effectLst/>
                        </a:rPr>
                        <a:t> </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lnSpc>
                          <a:spcPct val="107000"/>
                        </a:lnSpc>
                        <a:spcAft>
                          <a:spcPts val="0"/>
                        </a:spcAft>
                      </a:pPr>
                      <a:r>
                        <a:rPr lang="en-US" sz="1000" dirty="0">
                          <a:effectLst/>
                        </a:rPr>
                        <a:t>Y</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lnSpc>
                          <a:spcPct val="107000"/>
                        </a:lnSpc>
                        <a:spcAft>
                          <a:spcPts val="0"/>
                        </a:spcAft>
                      </a:pPr>
                      <a:r>
                        <a:rPr lang="en-US" sz="1000">
                          <a:effectLst/>
                        </a:rPr>
                        <a:t>No Mention</a:t>
                      </a:r>
                      <a:endParaRPr lang="en-US" sz="100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lnSpc>
                          <a:spcPct val="107000"/>
                        </a:lnSpc>
                        <a:spcAft>
                          <a:spcPts val="0"/>
                        </a:spcAft>
                      </a:pPr>
                      <a:r>
                        <a:rPr lang="en-US" sz="1000">
                          <a:effectLst/>
                        </a:rPr>
                        <a:t>Y</a:t>
                      </a:r>
                      <a:endParaRPr lang="en-US" sz="100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lnSpc>
                          <a:spcPct val="107000"/>
                        </a:lnSpc>
                        <a:spcAft>
                          <a:spcPts val="0"/>
                        </a:spcAft>
                      </a:pPr>
                      <a:r>
                        <a:rPr lang="en-US" sz="1000" dirty="0">
                          <a:effectLst/>
                        </a:rPr>
                        <a:t>Y</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r>
              <a:tr h="429381">
                <a:tc>
                  <a:txBody>
                    <a:bodyPr/>
                    <a:lstStyle/>
                    <a:p>
                      <a:pPr algn="just">
                        <a:lnSpc>
                          <a:spcPct val="107000"/>
                        </a:lnSpc>
                        <a:spcAft>
                          <a:spcPts val="0"/>
                        </a:spcAft>
                      </a:pPr>
                      <a:r>
                        <a:rPr lang="en-GB" sz="1000" dirty="0">
                          <a:effectLst/>
                        </a:rPr>
                        <a:t>low-impedance restricted earth-fault protection (I_A,I_B,I_C and Io</a:t>
                      </a:r>
                      <a:r>
                        <a:rPr lang="en-GB" sz="1000" dirty="0" smtClean="0">
                          <a:effectLst/>
                        </a:rPr>
                        <a:t>)</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lnSpc>
                          <a:spcPct val="107000"/>
                        </a:lnSpc>
                        <a:spcAft>
                          <a:spcPts val="0"/>
                        </a:spcAft>
                      </a:pPr>
                      <a:r>
                        <a:rPr lang="en-US" sz="1000">
                          <a:effectLst/>
                        </a:rPr>
                        <a:t>Y</a:t>
                      </a:r>
                      <a:endParaRPr lang="en-US" sz="100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lnSpc>
                          <a:spcPct val="107000"/>
                        </a:lnSpc>
                        <a:spcAft>
                          <a:spcPts val="0"/>
                        </a:spcAft>
                      </a:pPr>
                      <a:r>
                        <a:rPr lang="en-US" sz="1000" dirty="0">
                          <a:effectLst/>
                        </a:rPr>
                        <a:t>Y</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lnSpc>
                          <a:spcPct val="107000"/>
                        </a:lnSpc>
                        <a:spcAft>
                          <a:spcPts val="0"/>
                        </a:spcAft>
                      </a:pPr>
                      <a:r>
                        <a:rPr lang="en-US" sz="1000">
                          <a:effectLst/>
                        </a:rPr>
                        <a:t>Y</a:t>
                      </a:r>
                      <a:endParaRPr lang="en-US" sz="100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c>
                  <a:txBody>
                    <a:bodyPr/>
                    <a:lstStyle/>
                    <a:p>
                      <a:pPr marL="228600" algn="ctr">
                        <a:lnSpc>
                          <a:spcPct val="107000"/>
                        </a:lnSpc>
                        <a:spcAft>
                          <a:spcPts val="0"/>
                        </a:spcAft>
                      </a:pPr>
                      <a:r>
                        <a:rPr lang="en-US" sz="1000" dirty="0">
                          <a:effectLst/>
                        </a:rPr>
                        <a:t> Y</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3982" marR="63982" marT="0" marB="0"/>
                </a:tc>
              </a:tr>
            </a:tbl>
          </a:graphicData>
        </a:graphic>
      </p:graphicFrame>
    </p:spTree>
    <p:extLst>
      <p:ext uri="{BB962C8B-B14F-4D97-AF65-F5344CB8AC3E}">
        <p14:creationId xmlns:p14="http://schemas.microsoft.com/office/powerpoint/2010/main" val="263809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Opportunity</a:t>
            </a:r>
            <a:r>
              <a:rPr lang="en-US" dirty="0" smtClean="0"/>
              <a:t> </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39</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a:xfrm>
            <a:off x="1" y="661386"/>
            <a:ext cx="9143999" cy="698076"/>
          </a:xfrm>
        </p:spPr>
        <p:txBody>
          <a:bodyPr/>
          <a:lstStyle/>
          <a:p>
            <a:pPr lvl="0"/>
            <a:r>
              <a:rPr lang="en-US" dirty="0"/>
              <a:t>Thermal O/L– Heating </a:t>
            </a:r>
            <a:r>
              <a:rPr lang="en-US" dirty="0" smtClean="0"/>
              <a:t>Behavior </a:t>
            </a:r>
            <a:r>
              <a:rPr lang="en-US" dirty="0"/>
              <a:t>:</a:t>
            </a:r>
            <a:r>
              <a:rPr lang="en-GB" dirty="0"/>
              <a:t> </a:t>
            </a:r>
            <a:r>
              <a:rPr lang="en-GB" dirty="0" err="1"/>
              <a:t>Diabatic</a:t>
            </a:r>
            <a:r>
              <a:rPr lang="en-GB" dirty="0"/>
              <a:t> and Adiabatic </a:t>
            </a:r>
            <a:r>
              <a:rPr lang="en-GB" dirty="0" smtClean="0"/>
              <a:t> </a:t>
            </a:r>
            <a:endParaRPr lang="en-US" dirty="0"/>
          </a:p>
          <a:p>
            <a:endParaRPr lang="hi-IN" dirty="0"/>
          </a:p>
        </p:txBody>
      </p:sp>
      <p:sp>
        <p:nvSpPr>
          <p:cNvPr id="8" name="Text Placeholder 7"/>
          <p:cNvSpPr>
            <a:spLocks noGrp="1"/>
          </p:cNvSpPr>
          <p:nvPr>
            <p:ph type="body" sz="quarter" idx="13"/>
          </p:nvPr>
        </p:nvSpPr>
        <p:spPr>
          <a:xfrm>
            <a:off x="336392" y="1720736"/>
            <a:ext cx="8386822" cy="4351050"/>
          </a:xfrm>
        </p:spPr>
        <p:txBody>
          <a:bodyPr/>
          <a:lstStyle/>
          <a:p>
            <a:pPr marL="285750" indent="-285750">
              <a:buFont typeface="Arial" panose="020B0604020202020204" pitchFamily="34" charset="0"/>
              <a:buChar char="•"/>
            </a:pPr>
            <a:r>
              <a:rPr lang="en-US" dirty="0" err="1" smtClean="0"/>
              <a:t>Diabatic</a:t>
            </a:r>
            <a:r>
              <a:rPr lang="en-US" dirty="0" smtClean="0"/>
              <a:t> behavior ( I &lt; 2*</a:t>
            </a:r>
            <a:r>
              <a:rPr lang="en-US" dirty="0" err="1" smtClean="0"/>
              <a:t>Ir</a:t>
            </a:r>
            <a:r>
              <a:rPr lang="en-US" dirty="0" smtClean="0"/>
              <a:t>) : </a:t>
            </a:r>
            <a:r>
              <a:rPr lang="en-US" dirty="0"/>
              <a:t>T</a:t>
            </a:r>
            <a:r>
              <a:rPr lang="en-US" dirty="0" smtClean="0"/>
              <a:t>hermal model consider both heating as well as cooling ( first order differential equation ) in motor running state.</a:t>
            </a:r>
          </a:p>
          <a:p>
            <a:pPr marL="285750" indent="-285750">
              <a:buFont typeface="Arial" panose="020B0604020202020204" pitchFamily="34" charset="0"/>
              <a:buChar char="•"/>
            </a:pPr>
            <a:r>
              <a:rPr lang="en-US" dirty="0" smtClean="0"/>
              <a:t>Adiabatic behavior (I&gt;2*</a:t>
            </a:r>
            <a:r>
              <a:rPr lang="en-US" dirty="0" err="1" smtClean="0"/>
              <a:t>Ir</a:t>
            </a:r>
            <a:r>
              <a:rPr lang="en-US" dirty="0" smtClean="0"/>
              <a:t>) : Thermal </a:t>
            </a:r>
            <a:r>
              <a:rPr lang="en-US" dirty="0"/>
              <a:t>model consider </a:t>
            </a:r>
            <a:r>
              <a:rPr lang="en-US" dirty="0" smtClean="0"/>
              <a:t>only heating.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Motivation </a:t>
            </a:r>
          </a:p>
          <a:p>
            <a:pPr marL="642150" lvl="1" indent="-285750">
              <a:buFont typeface="Arial" panose="020B0604020202020204" pitchFamily="34" charset="0"/>
              <a:buChar char="•"/>
            </a:pPr>
            <a:r>
              <a:rPr lang="en-US" dirty="0" smtClean="0"/>
              <a:t>No competitor mention this aspect</a:t>
            </a:r>
          </a:p>
          <a:p>
            <a:pPr marL="642150" lvl="1" indent="-285750">
              <a:buFont typeface="Arial" panose="020B0604020202020204" pitchFamily="34" charset="0"/>
              <a:buChar char="•"/>
            </a:pPr>
            <a:r>
              <a:rPr lang="en-US" dirty="0" smtClean="0"/>
              <a:t>Only in ultra low end relays (REX605) have this feature. </a:t>
            </a:r>
            <a:endParaRPr lang="hi-IN" dirty="0"/>
          </a:p>
        </p:txBody>
      </p:sp>
    </p:spTree>
    <p:extLst>
      <p:ext uri="{BB962C8B-B14F-4D97-AF65-F5344CB8AC3E}">
        <p14:creationId xmlns:p14="http://schemas.microsoft.com/office/powerpoint/2010/main" val="309124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3"/>
              </p:nvPr>
            </p:nvSpPr>
            <p:spPr>
              <a:xfrm>
                <a:off x="216850" y="1680275"/>
                <a:ext cx="4429816" cy="4421119"/>
              </a:xfrm>
            </p:spPr>
            <p:txBody>
              <a:bodyPr/>
              <a:lstStyle/>
              <a:p>
                <a:r>
                  <a:rPr lang="en-US" sz="1100" b="1" dirty="0" smtClean="0"/>
                  <a:t>Challenge : </a:t>
                </a:r>
              </a:p>
              <a:p>
                <a:r>
                  <a:rPr lang="en-GB" sz="1100" dirty="0" smtClean="0"/>
                  <a:t>The </a:t>
                </a:r>
                <a:r>
                  <a:rPr lang="en-GB" sz="1100" dirty="0"/>
                  <a:t>rotor </a:t>
                </a:r>
                <a:r>
                  <a:rPr lang="en-GB" sz="1100" dirty="0" smtClean="0"/>
                  <a:t>broken bar </a:t>
                </a:r>
                <a:r>
                  <a:rPr lang="en-GB" sz="1100" dirty="0"/>
                  <a:t>induce some harmonics components with special frequency in stator current often term as side band frequencies </a:t>
                </a:r>
                <a:r>
                  <a:rPr lang="en-GB" sz="1100" dirty="0" smtClean="0"/>
                  <a:t>(below equation) </a:t>
                </a:r>
                <a:endParaRPr lang="en-US" sz="1100" dirty="0"/>
              </a:p>
              <a:p>
                <a:pPr algn="ctr"/>
                <a14:m>
                  <m:oMath xmlns:m="http://schemas.openxmlformats.org/officeDocument/2006/math">
                    <m:sSub>
                      <m:sSubPr>
                        <m:ctrlPr>
                          <a:rPr lang="en-US" sz="1100" i="1">
                            <a:latin typeface="Cambria Math" panose="02040503050406030204" pitchFamily="18" charset="0"/>
                          </a:rPr>
                        </m:ctrlPr>
                      </m:sSubPr>
                      <m:e>
                        <m:r>
                          <a:rPr lang="en-GB" sz="1100" i="1">
                            <a:latin typeface="Cambria Math" panose="02040503050406030204" pitchFamily="18" charset="0"/>
                          </a:rPr>
                          <m:t>𝑓</m:t>
                        </m:r>
                      </m:e>
                      <m:sub>
                        <m:r>
                          <a:rPr lang="en-GB" sz="1100" i="1">
                            <a:latin typeface="Cambria Math" panose="02040503050406030204" pitchFamily="18" charset="0"/>
                          </a:rPr>
                          <m:t>𝑠𝑏</m:t>
                        </m:r>
                      </m:sub>
                    </m:sSub>
                    <m:r>
                      <a:rPr lang="en-GB" sz="1100" i="1">
                        <a:latin typeface="Cambria Math" panose="02040503050406030204" pitchFamily="18" charset="0"/>
                      </a:rPr>
                      <m:t>=</m:t>
                    </m:r>
                    <m:d>
                      <m:dPr>
                        <m:ctrlPr>
                          <a:rPr lang="en-US" sz="1100" i="1">
                            <a:latin typeface="Cambria Math" panose="02040503050406030204" pitchFamily="18" charset="0"/>
                          </a:rPr>
                        </m:ctrlPr>
                      </m:dPr>
                      <m:e>
                        <m:r>
                          <a:rPr lang="en-GB" sz="1100" i="1">
                            <a:latin typeface="Cambria Math" panose="02040503050406030204" pitchFamily="18" charset="0"/>
                          </a:rPr>
                          <m:t>1± 2</m:t>
                        </m:r>
                        <m:r>
                          <a:rPr lang="en-GB" sz="1100" i="1">
                            <a:latin typeface="Cambria Math" panose="02040503050406030204" pitchFamily="18" charset="0"/>
                          </a:rPr>
                          <m:t>𝑘𝑠</m:t>
                        </m:r>
                      </m:e>
                    </m:d>
                    <m:r>
                      <a:rPr lang="en-GB" sz="1100" i="1">
                        <a:latin typeface="Cambria Math" panose="02040503050406030204" pitchFamily="18" charset="0"/>
                      </a:rPr>
                      <m:t>𝑓</m:t>
                    </m:r>
                  </m:oMath>
                </a14:m>
                <a:r>
                  <a:rPr lang="en-GB" sz="1100" dirty="0"/>
                  <a:t> </a:t>
                </a:r>
                <a:r>
                  <a:rPr lang="en-GB" sz="1100" dirty="0" smtClean="0"/>
                  <a:t>  </a:t>
                </a:r>
              </a:p>
              <a:p>
                <a:pPr lvl="1" algn="just" eaLnBrk="0" fontAlgn="base" hangingPunct="0">
                  <a:spcBef>
                    <a:spcPct val="0"/>
                  </a:spcBef>
                  <a:spcAft>
                    <a:spcPct val="0"/>
                  </a:spcAft>
                  <a:buFontTx/>
                  <a:buChar char="•"/>
                </a:pPr>
                <a:r>
                  <a:rPr lang="en-GB" altLang="hi-IN" sz="1100" dirty="0">
                    <a:solidFill>
                      <a:schemeClr val="tx1"/>
                    </a:solidFill>
                    <a:latin typeface="Arial" panose="020B0604020202020204" pitchFamily="34" charset="0"/>
                    <a:ea typeface="Calibri" panose="020F0502020204030204" pitchFamily="34" charset="0"/>
                    <a:cs typeface="Arial" panose="020B0604020202020204" pitchFamily="34" charset="0"/>
                  </a:rPr>
                  <a:t>Side band frequency is very close to running frequency (</a:t>
                </a:r>
                <a:r>
                  <a:rPr lang="en-GB" altLang="hi-IN" sz="1100" dirty="0" smtClean="0">
                    <a:solidFill>
                      <a:schemeClr val="tx1"/>
                    </a:solidFill>
                    <a:latin typeface="Arial" panose="020B0604020202020204" pitchFamily="34" charset="0"/>
                    <a:ea typeface="Calibri" panose="020F0502020204030204" pitchFamily="34" charset="0"/>
                    <a:cs typeface="Arial" panose="020B0604020202020204" pitchFamily="34" charset="0"/>
                  </a:rPr>
                  <a:t>0.95</a:t>
                </a:r>
                <a:r>
                  <a:rPr lang="en-GB" altLang="hi-IN" sz="1100" i="1" u="sng" dirty="0" smtClean="0">
                    <a:solidFill>
                      <a:schemeClr val="tx1"/>
                    </a:solidFill>
                    <a:latin typeface="Cambria Math" panose="02040503050406030204" pitchFamily="18" charset="0"/>
                    <a:ea typeface="Calibri" panose="020F0502020204030204" pitchFamily="34" charset="0"/>
                    <a:cs typeface="Arial" panose="020B0604020202020204" pitchFamily="34" charset="0"/>
                  </a:rPr>
                  <a:t>×f</a:t>
                </a:r>
                <a:r>
                  <a:rPr lang="en-GB" altLang="hi-IN" sz="1100" dirty="0" smtClean="0">
                    <a:solidFill>
                      <a:schemeClr val="tx1"/>
                    </a:solidFill>
                    <a:latin typeface="Arial" panose="020B0604020202020204" pitchFamily="34" charset="0"/>
                    <a:ea typeface="Calibri" panose="020F0502020204030204" pitchFamily="34" charset="0"/>
                    <a:cs typeface="Arial" panose="020B0604020202020204" pitchFamily="34" charset="0"/>
                  </a:rPr>
                  <a:t> </a:t>
                </a:r>
                <a:r>
                  <a:rPr lang="en-GB" altLang="hi-IN" sz="1100" dirty="0">
                    <a:solidFill>
                      <a:schemeClr val="tx1"/>
                    </a:solidFill>
                    <a:latin typeface="Arial" panose="020B0604020202020204" pitchFamily="34" charset="0"/>
                    <a:ea typeface="Calibri" panose="020F0502020204030204" pitchFamily="34" charset="0"/>
                    <a:cs typeface="Arial" panose="020B0604020202020204" pitchFamily="34" charset="0"/>
                  </a:rPr>
                  <a:t>or </a:t>
                </a:r>
                <a:r>
                  <a:rPr lang="en-GB" altLang="hi-IN" sz="1100" dirty="0" smtClean="0">
                    <a:solidFill>
                      <a:schemeClr val="tx1"/>
                    </a:solidFill>
                    <a:latin typeface="Arial" panose="020B0604020202020204" pitchFamily="34" charset="0"/>
                    <a:ea typeface="Calibri" panose="020F0502020204030204" pitchFamily="34" charset="0"/>
                    <a:cs typeface="Arial" panose="020B0604020202020204" pitchFamily="34" charset="0"/>
                  </a:rPr>
                  <a:t>1.05</a:t>
                </a:r>
                <a:r>
                  <a:rPr lang="en-GB" altLang="hi-IN" sz="1100" i="1" u="sng" dirty="0" smtClean="0">
                    <a:solidFill>
                      <a:schemeClr val="tx1"/>
                    </a:solidFill>
                    <a:latin typeface="Cambria Math" panose="02040503050406030204" pitchFamily="18" charset="0"/>
                    <a:ea typeface="Calibri" panose="020F0502020204030204" pitchFamily="34" charset="0"/>
                    <a:cs typeface="Arial" panose="020B0604020202020204" pitchFamily="34" charset="0"/>
                  </a:rPr>
                  <a:t>×f</a:t>
                </a:r>
                <a:r>
                  <a:rPr lang="en-GB" altLang="hi-IN" sz="1100" dirty="0" smtClean="0">
                    <a:solidFill>
                      <a:schemeClr val="tx1"/>
                    </a:solidFill>
                    <a:latin typeface="Arial" panose="020B0604020202020204" pitchFamily="34" charset="0"/>
                    <a:ea typeface="Calibri" panose="020F0502020204030204" pitchFamily="34" charset="0"/>
                    <a:cs typeface="Arial" panose="020B0604020202020204" pitchFamily="34" charset="0"/>
                  </a:rPr>
                  <a:t> </a:t>
                </a:r>
                <a:r>
                  <a:rPr lang="en-GB" altLang="hi-IN" sz="1100" dirty="0">
                    <a:solidFill>
                      <a:schemeClr val="tx1"/>
                    </a:solidFill>
                    <a:latin typeface="Arial" panose="020B0604020202020204" pitchFamily="34" charset="0"/>
                    <a:ea typeface="Calibri" panose="020F0502020204030204" pitchFamily="34" charset="0"/>
                    <a:cs typeface="Arial" panose="020B0604020202020204" pitchFamily="34" charset="0"/>
                  </a:rPr>
                  <a:t>for slip at 2.5%) hence very large window needed for frequency domain analysis.   </a:t>
                </a:r>
                <a:endParaRPr lang="en-US" altLang="hi-IN" sz="1100" dirty="0">
                  <a:solidFill>
                    <a:schemeClr val="tx1"/>
                  </a:solidFill>
                </a:endParaRPr>
              </a:p>
              <a:p>
                <a:pPr lvl="1" algn="just" eaLnBrk="0" fontAlgn="base" hangingPunct="0">
                  <a:spcBef>
                    <a:spcPct val="0"/>
                  </a:spcBef>
                  <a:spcAft>
                    <a:spcPct val="0"/>
                  </a:spcAft>
                  <a:buFontTx/>
                  <a:buChar char="•"/>
                </a:pPr>
                <a:r>
                  <a:rPr lang="en-GB" altLang="hi-IN" sz="1100" dirty="0">
                    <a:solidFill>
                      <a:schemeClr val="tx1"/>
                    </a:solidFill>
                    <a:latin typeface="Arial" panose="020B0604020202020204" pitchFamily="34" charset="0"/>
                    <a:ea typeface="Calibri" panose="020F0502020204030204" pitchFamily="34" charset="0"/>
                    <a:cs typeface="Arial" panose="020B0604020202020204" pitchFamily="34" charset="0"/>
                  </a:rPr>
                  <a:t>Running slip (s) is dependent on load hence for frequency domain analysis load should be reasonably constant.</a:t>
                </a:r>
                <a:endParaRPr lang="en-US" altLang="hi-IN" sz="1100" dirty="0">
                  <a:solidFill>
                    <a:schemeClr val="tx1"/>
                  </a:solidFill>
                </a:endParaRPr>
              </a:p>
              <a:p>
                <a:pPr lvl="1" algn="just" eaLnBrk="0" fontAlgn="base" hangingPunct="0">
                  <a:spcBef>
                    <a:spcPct val="0"/>
                  </a:spcBef>
                  <a:spcAft>
                    <a:spcPct val="0"/>
                  </a:spcAft>
                  <a:buFontTx/>
                  <a:buChar char="•"/>
                </a:pPr>
                <a:r>
                  <a:rPr lang="en-GB" altLang="hi-IN" sz="1100" dirty="0">
                    <a:solidFill>
                      <a:schemeClr val="tx1"/>
                    </a:solidFill>
                    <a:latin typeface="Arial" panose="020B0604020202020204" pitchFamily="34" charset="0"/>
                    <a:ea typeface="Calibri" panose="020F0502020204030204" pitchFamily="34" charset="0"/>
                    <a:cs typeface="Arial" panose="020B0604020202020204" pitchFamily="34" charset="0"/>
                  </a:rPr>
                  <a:t>Speed reducing gear box, belt drives or rotor mechanical asymmetry (manufacturing tolerances) also induce frequency components in spectrum and cause for false alarm. </a:t>
                </a:r>
                <a:endParaRPr lang="en-US" altLang="hi-IN" sz="1100" dirty="0">
                  <a:solidFill>
                    <a:schemeClr val="tx1"/>
                  </a:solidFill>
                </a:endParaRPr>
              </a:p>
              <a:p>
                <a:pPr lvl="1" algn="just" eaLnBrk="0" fontAlgn="base" hangingPunct="0">
                  <a:spcBef>
                    <a:spcPct val="0"/>
                  </a:spcBef>
                  <a:spcAft>
                    <a:spcPct val="0"/>
                  </a:spcAft>
                  <a:buFontTx/>
                  <a:buChar char="•"/>
                </a:pPr>
                <a:r>
                  <a:rPr lang="en-GB" altLang="hi-IN" sz="1100" dirty="0">
                    <a:solidFill>
                      <a:schemeClr val="tx1"/>
                    </a:solidFill>
                    <a:latin typeface="Arial" panose="020B0604020202020204" pitchFamily="34" charset="0"/>
                    <a:ea typeface="Calibri" panose="020F0502020204030204" pitchFamily="34" charset="0"/>
                    <a:cs typeface="Arial" panose="020B0604020202020204" pitchFamily="34" charset="0"/>
                  </a:rPr>
                  <a:t>Magnitude of side band frequency component depends on loading of the motor hence at low load or no load condition it is very challenging to detect the rotor broken bar(s).</a:t>
                </a:r>
                <a:endParaRPr lang="en-US" altLang="hi-IN" sz="1100" dirty="0">
                  <a:solidFill>
                    <a:schemeClr val="tx1"/>
                  </a:solidFill>
                </a:endParaRPr>
              </a:p>
              <a:p>
                <a:pPr lvl="1" algn="just" eaLnBrk="0" fontAlgn="base" hangingPunct="0">
                  <a:spcBef>
                    <a:spcPct val="0"/>
                  </a:spcBef>
                  <a:spcAft>
                    <a:spcPct val="0"/>
                  </a:spcAft>
                  <a:buFontTx/>
                  <a:buChar char="•"/>
                </a:pPr>
                <a:r>
                  <a:rPr lang="en-GB" altLang="hi-IN" sz="1100" dirty="0">
                    <a:solidFill>
                      <a:schemeClr val="tx1"/>
                    </a:solidFill>
                    <a:latin typeface="Arial" panose="020B0604020202020204" pitchFamily="34" charset="0"/>
                    <a:ea typeface="Calibri" panose="020F0502020204030204" pitchFamily="34" charset="0"/>
                    <a:cs typeface="Arial" panose="020B0604020202020204" pitchFamily="34" charset="0"/>
                  </a:rPr>
                  <a:t>Magnitude of side band frequency component depends on nos. of broken rotor bar i.e. magnitude increase with the increase of nos. of rotor broken bar (adjacent).   </a:t>
                </a:r>
              </a:p>
              <a:p>
                <a:pPr lvl="1" algn="just" eaLnBrk="0" fontAlgn="base" hangingPunct="0">
                  <a:spcBef>
                    <a:spcPct val="0"/>
                  </a:spcBef>
                  <a:spcAft>
                    <a:spcPct val="0"/>
                  </a:spcAft>
                </a:pPr>
                <a:r>
                  <a:rPr lang="en-GB" altLang="hi-IN" sz="1100" dirty="0">
                    <a:solidFill>
                      <a:schemeClr val="tx1"/>
                    </a:solidFill>
                    <a:latin typeface="Arial" panose="020B0604020202020204" pitchFamily="34" charset="0"/>
                    <a:ea typeface="Calibri" panose="020F0502020204030204" pitchFamily="34" charset="0"/>
                    <a:cs typeface="Arial" panose="020B0604020202020204" pitchFamily="34" charset="0"/>
                  </a:rPr>
                  <a:t>Differentiating the oscillation in current is not due to system voltage variation.</a:t>
                </a:r>
                <a:r>
                  <a:rPr lang="en-US" altLang="hi-IN" sz="1100" dirty="0">
                    <a:solidFill>
                      <a:schemeClr val="tx1"/>
                    </a:solidFill>
                  </a:rPr>
                  <a:t> </a:t>
                </a:r>
                <a:endParaRPr lang="en-US" altLang="hi-IN" sz="1100" dirty="0">
                  <a:solidFill>
                    <a:schemeClr val="tx1"/>
                  </a:solidFill>
                  <a:latin typeface="Arial" panose="020B0604020202020204" pitchFamily="34" charset="0"/>
                </a:endParaRPr>
              </a:p>
              <a:p>
                <a:pPr lvl="0" eaLnBrk="0" fontAlgn="base" hangingPunct="0">
                  <a:spcBef>
                    <a:spcPct val="0"/>
                  </a:spcBef>
                  <a:spcAft>
                    <a:spcPct val="0"/>
                  </a:spcAft>
                </a:pPr>
                <a:endParaRPr lang="en-GB" altLang="hi-IN" sz="2400" dirty="0" smtClean="0">
                  <a:solidFill>
                    <a:schemeClr val="tx1"/>
                  </a:solidFill>
                  <a:latin typeface="Arial" panose="020B0604020202020204" pitchFamily="34" charset="0"/>
                </a:endParaRPr>
              </a:p>
              <a:p>
                <a:pPr lvl="0" eaLnBrk="0" fontAlgn="base" hangingPunct="0">
                  <a:spcBef>
                    <a:spcPct val="0"/>
                  </a:spcBef>
                  <a:spcAft>
                    <a:spcPct val="0"/>
                  </a:spcAft>
                </a:pPr>
                <a:endParaRPr lang="en-GB" altLang="hi-IN" sz="2400" dirty="0">
                  <a:solidFill>
                    <a:schemeClr val="tx1"/>
                  </a:solidFill>
                  <a:latin typeface="Arial" panose="020B0604020202020204" pitchFamily="34" charset="0"/>
                </a:endParaRPr>
              </a:p>
              <a:p>
                <a:pPr algn="ctr"/>
                <a:endParaRPr lang="hi-IN" dirty="0"/>
              </a:p>
            </p:txBody>
          </p:sp>
        </mc:Choice>
        <mc:Fallback xmlns="">
          <p:sp>
            <p:nvSpPr>
              <p:cNvPr id="2" name="Text Placeholder 1"/>
              <p:cNvSpPr>
                <a:spLocks noGrp="1" noRot="1" noChangeAspect="1" noMove="1" noResize="1" noEditPoints="1" noAdjustHandles="1" noChangeArrowheads="1" noChangeShapeType="1" noTextEdit="1"/>
              </p:cNvSpPr>
              <p:nvPr>
                <p:ph type="body" sz="quarter" idx="13"/>
              </p:nvPr>
            </p:nvSpPr>
            <p:spPr>
              <a:xfrm>
                <a:off x="216850" y="1680275"/>
                <a:ext cx="4429816" cy="4421119"/>
              </a:xfrm>
              <a:blipFill rotWithShape="0">
                <a:blip r:embed="rId2"/>
                <a:stretch>
                  <a:fillRect/>
                </a:stretch>
              </a:blipFill>
            </p:spPr>
            <p:txBody>
              <a:bodyPr/>
              <a:lstStyle/>
              <a:p>
                <a:r>
                  <a:rPr lang="hi-IN">
                    <a:noFill/>
                  </a:rPr>
                  <a:t> </a:t>
                </a:r>
              </a:p>
            </p:txBody>
          </p:sp>
        </mc:Fallback>
      </mc:AlternateContent>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4</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smtClean="0"/>
              <a:t>Rotor Broken Bar </a:t>
            </a:r>
            <a:r>
              <a:rPr lang="en-US" dirty="0"/>
              <a:t>P</a:t>
            </a:r>
            <a:r>
              <a:rPr lang="en-US" dirty="0" smtClean="0"/>
              <a:t>rotection ( SEL,GE)</a:t>
            </a:r>
            <a:endParaRPr lang="hi-IN" dirty="0"/>
          </a:p>
        </p:txBody>
      </p:sp>
      <p:sp>
        <p:nvSpPr>
          <p:cNvPr id="8" name="Text Placeholder 1"/>
          <p:cNvSpPr txBox="1">
            <a:spLocks/>
          </p:cNvSpPr>
          <p:nvPr/>
        </p:nvSpPr>
        <p:spPr bwMode="gray">
          <a:xfrm>
            <a:off x="4646666" y="1680274"/>
            <a:ext cx="4270757" cy="4421119"/>
          </a:xfrm>
          <a:prstGeom prst="rect">
            <a:avLst/>
          </a:prstGeom>
          <a:solidFill>
            <a:schemeClr val="bg1"/>
          </a:solidFill>
          <a:ln w="12700">
            <a:solidFill>
              <a:schemeClr val="bg1">
                <a:lumMod val="75000"/>
              </a:schemeClr>
            </a:solidFill>
          </a:ln>
          <a:effectLst>
            <a:outerShdw blurRad="50800" dist="38100" dir="2700000" algn="ctr" rotWithShape="0">
              <a:srgbClr val="000000">
                <a:alpha val="43000"/>
              </a:srgbClr>
            </a:outerShdw>
          </a:effectLst>
        </p:spPr>
        <p:txBody>
          <a:bodyPr vert="horz" lIns="144000" tIns="72000" rIns="72000" bIns="72000" rtlCol="0">
            <a:noAutofit/>
          </a:bodyPr>
          <a:lstStyle>
            <a:lvl1pPr marL="0" indent="0" algn="l" defTabSz="914400" rtl="0" eaLnBrk="1" latinLnBrk="0" hangingPunct="1">
              <a:spcBef>
                <a:spcPts val="600"/>
              </a:spcBef>
              <a:buFont typeface="Arial" panose="020B0604020202020204" pitchFamily="34" charset="0"/>
              <a:buNone/>
              <a:defRPr sz="1400" kern="1200" baseline="0">
                <a:solidFill>
                  <a:srgbClr val="666666"/>
                </a:solidFill>
                <a:latin typeface="+mn-lt"/>
                <a:ea typeface="+mn-ea"/>
                <a:cs typeface="+mn-cs"/>
              </a:defRPr>
            </a:lvl1pPr>
            <a:lvl2pPr marL="356400" indent="-172800" algn="l" defTabSz="914400" rtl="0" eaLnBrk="1" latinLnBrk="0" hangingPunct="1">
              <a:spcBef>
                <a:spcPts val="600"/>
              </a:spcBef>
              <a:buSzPct val="70000"/>
              <a:buFont typeface="Wingdings" panose="05000000000000000000" pitchFamily="2" charset="2"/>
              <a:buChar char="§"/>
              <a:defRPr sz="1400" kern="1200">
                <a:solidFill>
                  <a:srgbClr val="666666"/>
                </a:solidFill>
                <a:latin typeface="+mn-lt"/>
                <a:ea typeface="+mn-ea"/>
                <a:cs typeface="+mn-cs"/>
              </a:defRPr>
            </a:lvl2pPr>
            <a:lvl3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3pPr>
            <a:lvl4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4pPr>
            <a:lvl5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5pPr>
            <a:lvl6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6pPr>
            <a:lvl7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7pPr>
            <a:lvl8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8pPr>
            <a:lvl9pPr marL="712800" indent="-172800" algn="l" defTabSz="914400" rtl="0" eaLnBrk="1" latinLnBrk="0" hangingPunct="1">
              <a:spcBef>
                <a:spcPts val="600"/>
              </a:spcBef>
              <a:buSzPct val="70000"/>
              <a:buFont typeface="Arial" panose="020B0604020202020204" pitchFamily="34" charset="0"/>
              <a:buChar char="‒"/>
              <a:defRPr sz="1400" kern="1200">
                <a:solidFill>
                  <a:srgbClr val="666666"/>
                </a:solidFill>
                <a:latin typeface="+mn-lt"/>
                <a:ea typeface="+mn-ea"/>
                <a:cs typeface="+mn-cs"/>
              </a:defRPr>
            </a:lvl9pPr>
          </a:lstStyle>
          <a:p>
            <a:pPr eaLnBrk="0" fontAlgn="base" hangingPunct="0">
              <a:spcBef>
                <a:spcPct val="0"/>
              </a:spcBef>
              <a:spcAft>
                <a:spcPct val="0"/>
              </a:spcAft>
            </a:pPr>
            <a:endParaRPr lang="en-GB" altLang="hi-IN" sz="2400" dirty="0" smtClean="0">
              <a:solidFill>
                <a:schemeClr val="tx1"/>
              </a:solidFill>
              <a:latin typeface="Arial" panose="020B0604020202020204" pitchFamily="34" charset="0"/>
            </a:endParaRPr>
          </a:p>
          <a:p>
            <a:pPr eaLnBrk="0" fontAlgn="base" hangingPunct="0">
              <a:spcBef>
                <a:spcPct val="0"/>
              </a:spcBef>
              <a:spcAft>
                <a:spcPct val="0"/>
              </a:spcAft>
            </a:pPr>
            <a:endParaRPr lang="en-GB" altLang="hi-IN" sz="2400" dirty="0">
              <a:solidFill>
                <a:schemeClr val="tx1"/>
              </a:solidFill>
              <a:latin typeface="Arial" panose="020B0604020202020204" pitchFamily="34" charset="0"/>
            </a:endParaRPr>
          </a:p>
          <a:p>
            <a:pPr algn="ctr"/>
            <a:endParaRPr lang="hi-IN" dirty="0"/>
          </a:p>
        </p:txBody>
      </p:sp>
      <p:pic>
        <p:nvPicPr>
          <p:cNvPr id="10" name="Picture 9"/>
          <p:cNvPicPr>
            <a:picLocks noChangeAspect="1"/>
          </p:cNvPicPr>
          <p:nvPr/>
        </p:nvPicPr>
        <p:blipFill>
          <a:blip r:embed="rId3"/>
          <a:stretch>
            <a:fillRect/>
          </a:stretch>
        </p:blipFill>
        <p:spPr>
          <a:xfrm>
            <a:off x="4735678" y="2384054"/>
            <a:ext cx="4092732" cy="2617816"/>
          </a:xfrm>
          <a:prstGeom prst="rect">
            <a:avLst/>
          </a:prstGeom>
        </p:spPr>
      </p:pic>
    </p:spTree>
    <p:extLst>
      <p:ext uri="{BB962C8B-B14F-4D97-AF65-F5344CB8AC3E}">
        <p14:creationId xmlns:p14="http://schemas.microsoft.com/office/powerpoint/2010/main" val="269192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Opportunity</a:t>
            </a:r>
            <a:r>
              <a:rPr lang="en-US" dirty="0" smtClean="0"/>
              <a:t> </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40</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a:xfrm>
            <a:off x="1" y="661386"/>
            <a:ext cx="9143999" cy="698076"/>
          </a:xfrm>
        </p:spPr>
        <p:txBody>
          <a:bodyPr/>
          <a:lstStyle/>
          <a:p>
            <a:pPr lvl="0"/>
            <a:r>
              <a:rPr lang="en-GB" dirty="0" smtClean="0"/>
              <a:t>Advance Monitoring &amp; </a:t>
            </a:r>
            <a:r>
              <a:rPr lang="en-GB" dirty="0"/>
              <a:t>D</a:t>
            </a:r>
            <a:r>
              <a:rPr lang="en-GB" dirty="0" smtClean="0"/>
              <a:t>iagnostics (Sensor Less) </a:t>
            </a:r>
            <a:endParaRPr lang="en-US" dirty="0"/>
          </a:p>
          <a:p>
            <a:endParaRPr lang="hi-IN" dirty="0"/>
          </a:p>
        </p:txBody>
      </p:sp>
      <p:sp>
        <p:nvSpPr>
          <p:cNvPr id="8" name="Text Placeholder 7"/>
          <p:cNvSpPr>
            <a:spLocks noGrp="1"/>
          </p:cNvSpPr>
          <p:nvPr>
            <p:ph type="body" sz="quarter" idx="13"/>
          </p:nvPr>
        </p:nvSpPr>
        <p:spPr>
          <a:xfrm>
            <a:off x="336392" y="1720736"/>
            <a:ext cx="8386822" cy="4351050"/>
          </a:xfrm>
        </p:spPr>
        <p:txBody>
          <a:bodyPr/>
          <a:lstStyle/>
          <a:p>
            <a:r>
              <a:rPr lang="en-GB" b="1" dirty="0">
                <a:solidFill>
                  <a:schemeClr val="bg2"/>
                </a:solidFill>
              </a:rPr>
              <a:t>S</a:t>
            </a:r>
            <a:r>
              <a:rPr lang="en-GB" b="1" dirty="0" smtClean="0">
                <a:solidFill>
                  <a:schemeClr val="bg2"/>
                </a:solidFill>
              </a:rPr>
              <a:t>peed </a:t>
            </a:r>
            <a:r>
              <a:rPr lang="en-GB" b="1" dirty="0" smtClean="0">
                <a:solidFill>
                  <a:schemeClr val="bg2"/>
                </a:solidFill>
              </a:rPr>
              <a:t>Measurement </a:t>
            </a:r>
            <a:endParaRPr lang="en-GB" dirty="0">
              <a:solidFill>
                <a:schemeClr val="bg2"/>
              </a:solidFill>
            </a:endParaRPr>
          </a:p>
          <a:p>
            <a:pPr marL="642150" lvl="1" indent="-285750">
              <a:buFont typeface="Arial" panose="020B0604020202020204" pitchFamily="34" charset="0"/>
              <a:buChar char="•"/>
            </a:pPr>
            <a:r>
              <a:rPr lang="en-GB" dirty="0" smtClean="0">
                <a:solidFill>
                  <a:schemeClr val="bg2"/>
                </a:solidFill>
              </a:rPr>
              <a:t>Speed measurement in induction motor particularly useful for slip detection , which in turn will useful for optimising the thermal model for overload detection for complete operation cycle of motor ( Starting , running and block rotor condition ) </a:t>
            </a:r>
            <a:endParaRPr lang="en-GB" b="1" dirty="0" smtClean="0">
              <a:solidFill>
                <a:schemeClr val="bg2"/>
              </a:solidFill>
            </a:endParaRPr>
          </a:p>
          <a:p>
            <a:pPr marL="0" lvl="2" indent="0">
              <a:buNone/>
            </a:pPr>
            <a:r>
              <a:rPr lang="en-GB" b="1" dirty="0" smtClean="0">
                <a:solidFill>
                  <a:schemeClr val="bg2"/>
                </a:solidFill>
              </a:rPr>
              <a:t>Air </a:t>
            </a:r>
            <a:r>
              <a:rPr lang="en-GB" b="1" dirty="0">
                <a:solidFill>
                  <a:schemeClr val="bg2"/>
                </a:solidFill>
              </a:rPr>
              <a:t>G</a:t>
            </a:r>
            <a:r>
              <a:rPr lang="en-GB" b="1" dirty="0" smtClean="0">
                <a:solidFill>
                  <a:schemeClr val="bg2"/>
                </a:solidFill>
              </a:rPr>
              <a:t>ap </a:t>
            </a:r>
            <a:r>
              <a:rPr lang="en-GB" b="1" dirty="0">
                <a:solidFill>
                  <a:schemeClr val="bg2"/>
                </a:solidFill>
              </a:rPr>
              <a:t>T</a:t>
            </a:r>
            <a:r>
              <a:rPr lang="en-GB" b="1" dirty="0" smtClean="0">
                <a:solidFill>
                  <a:schemeClr val="bg2"/>
                </a:solidFill>
              </a:rPr>
              <a:t>orque </a:t>
            </a:r>
            <a:r>
              <a:rPr lang="en-GB" b="1" dirty="0">
                <a:solidFill>
                  <a:schemeClr val="bg2"/>
                </a:solidFill>
              </a:rPr>
              <a:t>measurement </a:t>
            </a:r>
            <a:endParaRPr lang="en-GB" b="1" dirty="0" smtClean="0">
              <a:solidFill>
                <a:schemeClr val="bg2"/>
              </a:solidFill>
            </a:endParaRPr>
          </a:p>
          <a:p>
            <a:pPr marL="642150" lvl="1" indent="-285750">
              <a:buFont typeface="Arial" panose="020B0604020202020204" pitchFamily="34" charset="0"/>
              <a:buChar char="•"/>
            </a:pPr>
            <a:r>
              <a:rPr lang="en-GB" dirty="0">
                <a:solidFill>
                  <a:schemeClr val="bg2"/>
                </a:solidFill>
              </a:rPr>
              <a:t>Torque measurement / estimation can be useful for condition monitoring of driven process i.e. gear box , belt conveyor pump etc.</a:t>
            </a:r>
          </a:p>
          <a:p>
            <a:r>
              <a:rPr lang="en-GB" b="1" dirty="0">
                <a:solidFill>
                  <a:schemeClr val="bg2"/>
                </a:solidFill>
              </a:rPr>
              <a:t>Bearing </a:t>
            </a:r>
            <a:r>
              <a:rPr lang="en-GB" b="1" smtClean="0">
                <a:solidFill>
                  <a:schemeClr val="bg2"/>
                </a:solidFill>
              </a:rPr>
              <a:t>Condition </a:t>
            </a:r>
            <a:r>
              <a:rPr lang="en-GB" b="1" dirty="0">
                <a:solidFill>
                  <a:schemeClr val="bg2"/>
                </a:solidFill>
              </a:rPr>
              <a:t>D</a:t>
            </a:r>
            <a:r>
              <a:rPr lang="en-GB" b="1" smtClean="0">
                <a:solidFill>
                  <a:schemeClr val="bg2"/>
                </a:solidFill>
              </a:rPr>
              <a:t>eterioration</a:t>
            </a:r>
            <a:endParaRPr lang="en-GB" b="1" dirty="0" smtClean="0">
              <a:solidFill>
                <a:schemeClr val="bg2"/>
              </a:solidFill>
            </a:endParaRPr>
          </a:p>
          <a:p>
            <a:pPr marL="642150" lvl="1" indent="-285750">
              <a:buFont typeface="Arial" panose="020B0604020202020204" pitchFamily="34" charset="0"/>
              <a:buChar char="•"/>
            </a:pPr>
            <a:r>
              <a:rPr lang="en-GB" dirty="0" smtClean="0">
                <a:solidFill>
                  <a:schemeClr val="bg2"/>
                </a:solidFill>
              </a:rPr>
              <a:t>Bearing failure accounts for almost 50 % </a:t>
            </a:r>
            <a:r>
              <a:rPr lang="en-US" dirty="0" smtClean="0">
                <a:solidFill>
                  <a:schemeClr val="bg2"/>
                </a:solidFill>
              </a:rPr>
              <a:t>of motor failure compare to rotor cage problem . Bearing failure in running condition of motor lead to much bigger problem ( rotor touches stator , coupling failure etc.) compare to bearing failure itself. </a:t>
            </a:r>
            <a:endParaRPr lang="en-US" dirty="0">
              <a:solidFill>
                <a:schemeClr val="bg2"/>
              </a:solidFill>
            </a:endParaRPr>
          </a:p>
          <a:p>
            <a:pPr lvl="2" indent="0">
              <a:buNone/>
            </a:pPr>
            <a:endParaRPr lang="en-GB" b="1" dirty="0">
              <a:solidFill>
                <a:schemeClr val="bg2"/>
              </a:solidFill>
            </a:endParaRPr>
          </a:p>
          <a:p>
            <a:pPr lvl="1" indent="0">
              <a:buNone/>
            </a:pPr>
            <a:endParaRPr lang="en-GB" sz="1200" dirty="0">
              <a:solidFill>
                <a:schemeClr val="tx2">
                  <a:lumMod val="60000"/>
                  <a:lumOff val="40000"/>
                </a:schemeClr>
              </a:solidFill>
            </a:endParaRPr>
          </a:p>
        </p:txBody>
      </p:sp>
    </p:spTree>
    <p:extLst>
      <p:ext uri="{BB962C8B-B14F-4D97-AF65-F5344CB8AC3E}">
        <p14:creationId xmlns:p14="http://schemas.microsoft.com/office/powerpoint/2010/main" val="249654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GB" sz="1800" dirty="0" smtClean="0">
              <a:solidFill>
                <a:schemeClr val="bg2"/>
              </a:solidFill>
              <a:latin typeface="+mj-lt"/>
            </a:endParaRPr>
          </a:p>
          <a:p>
            <a:endParaRPr lang="hi-IN" dirty="0"/>
          </a:p>
        </p:txBody>
      </p:sp>
      <p:sp>
        <p:nvSpPr>
          <p:cNvPr id="3" name="Title 2"/>
          <p:cNvSpPr>
            <a:spLocks noGrp="1"/>
          </p:cNvSpPr>
          <p:nvPr>
            <p:ph type="title"/>
          </p:nvPr>
        </p:nvSpPr>
        <p:spPr/>
        <p:txBody>
          <a:bodyPr/>
          <a:lstStyle/>
          <a:p>
            <a:r>
              <a:rPr lang="en-US" dirty="0" smtClean="0"/>
              <a:t>Strength                             1 of 2 </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41</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a:t> </a:t>
            </a:r>
            <a:endParaRPr lang="hi-IN" dirty="0"/>
          </a:p>
        </p:txBody>
      </p:sp>
      <p:graphicFrame>
        <p:nvGraphicFramePr>
          <p:cNvPr id="8" name="Table 7"/>
          <p:cNvGraphicFramePr>
            <a:graphicFrameLocks noGrp="1"/>
          </p:cNvGraphicFramePr>
          <p:nvPr>
            <p:extLst>
              <p:ext uri="{D42A27DB-BD31-4B8C-83A1-F6EECF244321}">
                <p14:modId xmlns:p14="http://schemas.microsoft.com/office/powerpoint/2010/main" val="1353544247"/>
              </p:ext>
            </p:extLst>
          </p:nvPr>
        </p:nvGraphicFramePr>
        <p:xfrm>
          <a:off x="466726" y="2130342"/>
          <a:ext cx="8122380" cy="955362"/>
        </p:xfrm>
        <a:graphic>
          <a:graphicData uri="http://schemas.openxmlformats.org/drawingml/2006/table">
            <a:tbl>
              <a:tblPr firstRow="1" bandRow="1">
                <a:tableStyleId>{5C22544A-7EE6-4342-B048-85BDC9FD1C3A}</a:tableStyleId>
              </a:tblPr>
              <a:tblGrid>
                <a:gridCol w="2030595"/>
                <a:gridCol w="2030595"/>
                <a:gridCol w="2030595"/>
                <a:gridCol w="2030595"/>
              </a:tblGrid>
              <a:tr h="261701">
                <a:tc>
                  <a:txBody>
                    <a:bodyPr/>
                    <a:lstStyle/>
                    <a:p>
                      <a:pPr algn="ctr"/>
                      <a:r>
                        <a:rPr lang="en-US" sz="1400" dirty="0" smtClean="0"/>
                        <a:t>ABB</a:t>
                      </a:r>
                      <a:endParaRPr lang="hi-IN" sz="1400" dirty="0"/>
                    </a:p>
                  </a:txBody>
                  <a:tcPr/>
                </a:tc>
                <a:tc>
                  <a:txBody>
                    <a:bodyPr/>
                    <a:lstStyle/>
                    <a:p>
                      <a:pPr algn="ctr"/>
                      <a:r>
                        <a:rPr lang="en-US" sz="1400" dirty="0" smtClean="0"/>
                        <a:t>GE</a:t>
                      </a:r>
                      <a:endParaRPr lang="hi-IN" sz="1400" dirty="0"/>
                    </a:p>
                  </a:txBody>
                  <a:tcPr/>
                </a:tc>
                <a:tc>
                  <a:txBody>
                    <a:bodyPr/>
                    <a:lstStyle/>
                    <a:p>
                      <a:pPr algn="ctr"/>
                      <a:r>
                        <a:rPr lang="en-US" sz="1400" dirty="0" smtClean="0"/>
                        <a:t>SEL</a:t>
                      </a:r>
                      <a:endParaRPr lang="hi-IN" sz="1400" dirty="0"/>
                    </a:p>
                  </a:txBody>
                  <a:tcPr/>
                </a:tc>
                <a:tc>
                  <a:txBody>
                    <a:bodyPr/>
                    <a:lstStyle/>
                    <a:p>
                      <a:pPr algn="ctr"/>
                      <a:r>
                        <a:rPr lang="en-US" sz="1400" dirty="0" smtClean="0"/>
                        <a:t>SIEMENS</a:t>
                      </a:r>
                      <a:endParaRPr lang="hi-IN" sz="1400" dirty="0"/>
                    </a:p>
                  </a:txBody>
                  <a:tcPr/>
                </a:tc>
              </a:tr>
              <a:tr h="650562">
                <a:tc>
                  <a:txBody>
                    <a:bodyPr/>
                    <a:lstStyle/>
                    <a:p>
                      <a:pPr marL="285750" indent="-285750" algn="ctr">
                        <a:buFont typeface="Arial" panose="020B0604020202020204" pitchFamily="34" charset="0"/>
                        <a:buChar char="•"/>
                      </a:pPr>
                      <a:r>
                        <a:rPr lang="en-US" sz="1200" b="0" dirty="0" smtClean="0"/>
                        <a:t>RI – RD curves</a:t>
                      </a:r>
                    </a:p>
                    <a:p>
                      <a:pPr marL="285750" indent="-285750" algn="ctr">
                        <a:buFont typeface="Arial" panose="020B0604020202020204" pitchFamily="34" charset="0"/>
                        <a:buChar char="•"/>
                      </a:pPr>
                      <a:r>
                        <a:rPr lang="en-US" sz="1200" b="0" dirty="0" smtClean="0"/>
                        <a:t>Programmable curves</a:t>
                      </a:r>
                      <a:endParaRPr lang="hi-IN" sz="1200" b="0" dirty="0"/>
                    </a:p>
                  </a:txBody>
                  <a:tcPr/>
                </a:tc>
                <a:tc>
                  <a:txBody>
                    <a:bodyPr/>
                    <a:lstStyle/>
                    <a:p>
                      <a:pPr marL="285750" indent="-285750" algn="ctr">
                        <a:buFont typeface="Arial" panose="020B0604020202020204" pitchFamily="34" charset="0"/>
                        <a:buChar char="•"/>
                      </a:pPr>
                      <a:r>
                        <a:rPr lang="en-US" sz="1200" b="0" dirty="0" smtClean="0"/>
                        <a:t>IAC curves</a:t>
                      </a:r>
                    </a:p>
                    <a:p>
                      <a:pPr marL="285750" indent="-285750" algn="ctr">
                        <a:buFont typeface="Arial" panose="020B0604020202020204" pitchFamily="34" charset="0"/>
                        <a:buChar char="•"/>
                      </a:pPr>
                      <a:r>
                        <a:rPr lang="en-US" sz="1200" b="0" dirty="0" smtClean="0"/>
                        <a:t>I2t and I4t</a:t>
                      </a:r>
                    </a:p>
                  </a:txBody>
                  <a:tcPr/>
                </a:tc>
                <a:tc>
                  <a:txBody>
                    <a:bodyPr/>
                    <a:lstStyle/>
                    <a:p>
                      <a:pPr algn="ctr"/>
                      <a:r>
                        <a:rPr lang="en-US" sz="1200" b="0" dirty="0" smtClean="0"/>
                        <a:t>-</a:t>
                      </a:r>
                      <a:endParaRPr lang="hi-IN" sz="1200" b="0" dirty="0"/>
                    </a:p>
                  </a:txBody>
                  <a:tcPr/>
                </a:tc>
                <a:tc>
                  <a:txBody>
                    <a:bodyPr/>
                    <a:lstStyle/>
                    <a:p>
                      <a:pPr algn="ctr"/>
                      <a:r>
                        <a:rPr lang="en-US" sz="1200" b="0" dirty="0" smtClean="0"/>
                        <a:t>-</a:t>
                      </a:r>
                      <a:endParaRPr lang="hi-IN" sz="1200" b="0" dirty="0"/>
                    </a:p>
                  </a:txBody>
                  <a:tcPr/>
                </a:tc>
              </a:tr>
            </a:tbl>
          </a:graphicData>
        </a:graphic>
      </p:graphicFrame>
      <p:sp>
        <p:nvSpPr>
          <p:cNvPr id="9" name="TextBox 8"/>
          <p:cNvSpPr txBox="1"/>
          <p:nvPr/>
        </p:nvSpPr>
        <p:spPr>
          <a:xfrm>
            <a:off x="573067" y="1720736"/>
            <a:ext cx="2744668" cy="302273"/>
          </a:xfrm>
          <a:prstGeom prst="rect">
            <a:avLst/>
          </a:prstGeom>
          <a:noFill/>
        </p:spPr>
        <p:txBody>
          <a:bodyPr wrap="square" lIns="72000" tIns="72000" rIns="72000" bIns="72000" rtlCol="0">
            <a:noAutofit/>
          </a:bodyPr>
          <a:lstStyle/>
          <a:p>
            <a:pPr marL="285750" indent="-285750">
              <a:buFont typeface="Arial" panose="020B0604020202020204" pitchFamily="34" charset="0"/>
              <a:buChar char="•"/>
            </a:pPr>
            <a:r>
              <a:rPr lang="en-US" sz="1600" b="1" dirty="0" smtClean="0"/>
              <a:t>Inverse Time </a:t>
            </a:r>
            <a:r>
              <a:rPr lang="en-US" sz="1600" b="1" dirty="0"/>
              <a:t>C</a:t>
            </a:r>
            <a:r>
              <a:rPr lang="en-US" sz="1600" b="1" dirty="0" smtClean="0"/>
              <a:t>urves.</a:t>
            </a:r>
            <a:endParaRPr lang="hi-IN" sz="1600" b="1" dirty="0" err="1" smtClean="0"/>
          </a:p>
        </p:txBody>
      </p:sp>
      <p:sp>
        <p:nvSpPr>
          <p:cNvPr id="10" name="TextBox 9"/>
          <p:cNvSpPr txBox="1"/>
          <p:nvPr/>
        </p:nvSpPr>
        <p:spPr>
          <a:xfrm>
            <a:off x="573066" y="3243050"/>
            <a:ext cx="3812817" cy="302273"/>
          </a:xfrm>
          <a:prstGeom prst="rect">
            <a:avLst/>
          </a:prstGeom>
          <a:noFill/>
        </p:spPr>
        <p:txBody>
          <a:bodyPr wrap="square" lIns="72000" tIns="72000" rIns="72000" bIns="72000" rtlCol="0">
            <a:noAutofit/>
          </a:bodyPr>
          <a:lstStyle/>
          <a:p>
            <a:pPr marL="285750" indent="-285750">
              <a:buFont typeface="Arial" panose="020B0604020202020204" pitchFamily="34" charset="0"/>
              <a:buChar char="•"/>
            </a:pPr>
            <a:r>
              <a:rPr lang="en-US" sz="1600" b="1" dirty="0" smtClean="0"/>
              <a:t>Differential Protection DC restrain.</a:t>
            </a:r>
            <a:endParaRPr lang="hi-IN" sz="1600" b="1" dirty="0" err="1" smtClean="0"/>
          </a:p>
        </p:txBody>
      </p:sp>
      <p:graphicFrame>
        <p:nvGraphicFramePr>
          <p:cNvPr id="11" name="Table 10"/>
          <p:cNvGraphicFramePr>
            <a:graphicFrameLocks noGrp="1"/>
          </p:cNvGraphicFramePr>
          <p:nvPr>
            <p:extLst>
              <p:ext uri="{D42A27DB-BD31-4B8C-83A1-F6EECF244321}">
                <p14:modId xmlns:p14="http://schemas.microsoft.com/office/powerpoint/2010/main" val="2296096515"/>
              </p:ext>
            </p:extLst>
          </p:nvPr>
        </p:nvGraphicFramePr>
        <p:xfrm>
          <a:off x="466726" y="3594014"/>
          <a:ext cx="8122380" cy="677011"/>
        </p:xfrm>
        <a:graphic>
          <a:graphicData uri="http://schemas.openxmlformats.org/drawingml/2006/table">
            <a:tbl>
              <a:tblPr firstRow="1" bandRow="1">
                <a:tableStyleId>{5C22544A-7EE6-4342-B048-85BDC9FD1C3A}</a:tableStyleId>
              </a:tblPr>
              <a:tblGrid>
                <a:gridCol w="2030595"/>
                <a:gridCol w="2030595"/>
                <a:gridCol w="2030595"/>
                <a:gridCol w="2030595"/>
              </a:tblGrid>
              <a:tr h="209265">
                <a:tc>
                  <a:txBody>
                    <a:bodyPr/>
                    <a:lstStyle/>
                    <a:p>
                      <a:pPr algn="ctr"/>
                      <a:r>
                        <a:rPr lang="en-US" sz="1400" dirty="0" smtClean="0"/>
                        <a:t>ABB</a:t>
                      </a:r>
                      <a:endParaRPr lang="hi-IN" sz="1400" dirty="0"/>
                    </a:p>
                  </a:txBody>
                  <a:tcPr/>
                </a:tc>
                <a:tc>
                  <a:txBody>
                    <a:bodyPr/>
                    <a:lstStyle/>
                    <a:p>
                      <a:pPr algn="ctr"/>
                      <a:r>
                        <a:rPr lang="en-US" sz="1400" dirty="0" smtClean="0"/>
                        <a:t>GE</a:t>
                      </a:r>
                      <a:endParaRPr lang="hi-IN" sz="1400" dirty="0"/>
                    </a:p>
                  </a:txBody>
                  <a:tcPr/>
                </a:tc>
                <a:tc>
                  <a:txBody>
                    <a:bodyPr/>
                    <a:lstStyle/>
                    <a:p>
                      <a:pPr algn="ctr"/>
                      <a:r>
                        <a:rPr lang="en-US" sz="1400" dirty="0" smtClean="0"/>
                        <a:t>SEL</a:t>
                      </a:r>
                      <a:endParaRPr lang="hi-IN" sz="1400" dirty="0"/>
                    </a:p>
                  </a:txBody>
                  <a:tcPr/>
                </a:tc>
                <a:tc>
                  <a:txBody>
                    <a:bodyPr/>
                    <a:lstStyle/>
                    <a:p>
                      <a:pPr algn="ctr"/>
                      <a:r>
                        <a:rPr lang="en-US" sz="1400" dirty="0" smtClean="0"/>
                        <a:t>SIEMENS</a:t>
                      </a:r>
                      <a:endParaRPr lang="hi-IN" sz="1400" dirty="0"/>
                    </a:p>
                  </a:txBody>
                  <a:tcPr/>
                </a:tc>
              </a:tr>
              <a:tr h="372211">
                <a:tc>
                  <a:txBody>
                    <a:bodyPr/>
                    <a:lstStyle/>
                    <a:p>
                      <a:pPr marL="228600" algn="ctr">
                        <a:lnSpc>
                          <a:spcPct val="107000"/>
                        </a:lnSpc>
                        <a:spcAft>
                          <a:spcPts val="0"/>
                        </a:spcAft>
                      </a:pPr>
                      <a:r>
                        <a:rPr lang="en-US" sz="1100" b="1">
                          <a:effectLst/>
                          <a:latin typeface="Arial" panose="020B0604020202020204" pitchFamily="34" charset="0"/>
                          <a:ea typeface="Calibri" panose="020F0502020204030204" pitchFamily="34" charset="0"/>
                          <a:cs typeface="Mangal" panose="02040503050203030202" pitchFamily="18" charset="0"/>
                        </a:rPr>
                        <a:t>Y</a:t>
                      </a:r>
                      <a:endParaRPr lang="en-US" sz="1100" b="1">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228600" algn="ctr">
                        <a:lnSpc>
                          <a:spcPct val="107000"/>
                        </a:lnSpc>
                        <a:spcAft>
                          <a:spcPts val="0"/>
                        </a:spcAft>
                      </a:pPr>
                      <a:r>
                        <a:rPr lang="en-US" sz="1100" b="1" dirty="0">
                          <a:effectLst/>
                          <a:latin typeface="Arial" panose="020B0604020202020204" pitchFamily="34" charset="0"/>
                          <a:ea typeface="Calibri" panose="020F0502020204030204" pitchFamily="34" charset="0"/>
                          <a:cs typeface="Mangal" panose="02040503050203030202" pitchFamily="18" charset="0"/>
                        </a:rPr>
                        <a:t>N ( No mention)</a:t>
                      </a:r>
                      <a:endParaRPr lang="en-US" sz="1100" b="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228600" algn="ctr">
                        <a:lnSpc>
                          <a:spcPct val="107000"/>
                        </a:lnSpc>
                        <a:spcAft>
                          <a:spcPts val="0"/>
                        </a:spcAft>
                      </a:pPr>
                      <a:r>
                        <a:rPr lang="en-US" sz="1100" b="1" dirty="0">
                          <a:effectLst/>
                          <a:latin typeface="Arial" panose="020B0604020202020204" pitchFamily="34" charset="0"/>
                          <a:ea typeface="Calibri" panose="020F0502020204030204" pitchFamily="34" charset="0"/>
                          <a:cs typeface="Mangal" panose="02040503050203030202" pitchFamily="18" charset="0"/>
                        </a:rPr>
                        <a:t>N ( No mention)</a:t>
                      </a:r>
                      <a:endParaRPr lang="en-US" sz="1100" b="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228600" algn="ctr">
                        <a:lnSpc>
                          <a:spcPct val="107000"/>
                        </a:lnSpc>
                        <a:spcAft>
                          <a:spcPts val="0"/>
                        </a:spcAft>
                      </a:pPr>
                      <a:r>
                        <a:rPr lang="en-US" sz="1100" b="1" dirty="0">
                          <a:effectLst/>
                          <a:latin typeface="Arial" panose="020B0604020202020204" pitchFamily="34" charset="0"/>
                          <a:ea typeface="Calibri" panose="020F0502020204030204" pitchFamily="34" charset="0"/>
                          <a:cs typeface="Mangal" panose="02040503050203030202" pitchFamily="18" charset="0"/>
                        </a:rPr>
                        <a:t> N ( No mention) </a:t>
                      </a:r>
                      <a:endParaRPr lang="en-US" sz="1100" b="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r>
            </a:tbl>
          </a:graphicData>
        </a:graphic>
      </p:graphicFrame>
      <p:sp>
        <p:nvSpPr>
          <p:cNvPr id="14" name="TextBox 13"/>
          <p:cNvSpPr txBox="1"/>
          <p:nvPr/>
        </p:nvSpPr>
        <p:spPr>
          <a:xfrm>
            <a:off x="571718" y="4463594"/>
            <a:ext cx="5440664" cy="302273"/>
          </a:xfrm>
          <a:prstGeom prst="rect">
            <a:avLst/>
          </a:prstGeom>
          <a:noFill/>
        </p:spPr>
        <p:txBody>
          <a:bodyPr wrap="square" lIns="72000" tIns="72000" rIns="72000" bIns="72000" rtlCol="0">
            <a:noAutofit/>
          </a:bodyPr>
          <a:lstStyle/>
          <a:p>
            <a:pPr marL="285750" indent="-285750">
              <a:buFont typeface="Arial" panose="020B0604020202020204" pitchFamily="34" charset="0"/>
              <a:buChar char="•"/>
            </a:pPr>
            <a:r>
              <a:rPr lang="en-US" sz="1600" b="1" dirty="0" smtClean="0"/>
              <a:t>Load Profile </a:t>
            </a:r>
            <a:r>
              <a:rPr lang="en-US" sz="1600" b="1" dirty="0"/>
              <a:t>R</a:t>
            </a:r>
            <a:r>
              <a:rPr lang="en-US" sz="1600" b="1" dirty="0" smtClean="0"/>
              <a:t>ecording </a:t>
            </a:r>
            <a:r>
              <a:rPr lang="en-US" sz="1600" b="1" dirty="0" smtClean="0">
                <a:sym typeface="Wingdings" panose="05000000000000000000" pitchFamily="2" charset="2"/>
              </a:rPr>
              <a:t> with click of clock </a:t>
            </a:r>
            <a:endParaRPr lang="hi-IN" sz="1600" b="1" dirty="0" err="1" smtClean="0"/>
          </a:p>
        </p:txBody>
      </p:sp>
      <p:graphicFrame>
        <p:nvGraphicFramePr>
          <p:cNvPr id="15" name="Table 14"/>
          <p:cNvGraphicFramePr>
            <a:graphicFrameLocks noGrp="1"/>
          </p:cNvGraphicFramePr>
          <p:nvPr>
            <p:extLst>
              <p:ext uri="{D42A27DB-BD31-4B8C-83A1-F6EECF244321}">
                <p14:modId xmlns:p14="http://schemas.microsoft.com/office/powerpoint/2010/main" val="3709840084"/>
              </p:ext>
            </p:extLst>
          </p:nvPr>
        </p:nvGraphicFramePr>
        <p:xfrm>
          <a:off x="466726" y="4897476"/>
          <a:ext cx="8122380" cy="677011"/>
        </p:xfrm>
        <a:graphic>
          <a:graphicData uri="http://schemas.openxmlformats.org/drawingml/2006/table">
            <a:tbl>
              <a:tblPr firstRow="1" bandRow="1">
                <a:tableStyleId>{5C22544A-7EE6-4342-B048-85BDC9FD1C3A}</a:tableStyleId>
              </a:tblPr>
              <a:tblGrid>
                <a:gridCol w="2030595"/>
                <a:gridCol w="2030595"/>
                <a:gridCol w="2030595"/>
                <a:gridCol w="2030595"/>
              </a:tblGrid>
              <a:tr h="209265">
                <a:tc>
                  <a:txBody>
                    <a:bodyPr/>
                    <a:lstStyle/>
                    <a:p>
                      <a:pPr algn="ctr"/>
                      <a:r>
                        <a:rPr lang="en-US" sz="1400" dirty="0" smtClean="0"/>
                        <a:t>ABB</a:t>
                      </a:r>
                      <a:endParaRPr lang="hi-IN" sz="1400" dirty="0"/>
                    </a:p>
                  </a:txBody>
                  <a:tcPr/>
                </a:tc>
                <a:tc>
                  <a:txBody>
                    <a:bodyPr/>
                    <a:lstStyle/>
                    <a:p>
                      <a:pPr algn="ctr"/>
                      <a:r>
                        <a:rPr lang="en-US" sz="1400" dirty="0" smtClean="0"/>
                        <a:t>GE</a:t>
                      </a:r>
                      <a:endParaRPr lang="hi-IN" sz="1400" dirty="0"/>
                    </a:p>
                  </a:txBody>
                  <a:tcPr/>
                </a:tc>
                <a:tc>
                  <a:txBody>
                    <a:bodyPr/>
                    <a:lstStyle/>
                    <a:p>
                      <a:pPr algn="ctr"/>
                      <a:r>
                        <a:rPr lang="en-US" sz="1400" dirty="0" smtClean="0"/>
                        <a:t>SEL</a:t>
                      </a:r>
                      <a:endParaRPr lang="hi-IN" sz="1400" dirty="0"/>
                    </a:p>
                  </a:txBody>
                  <a:tcPr/>
                </a:tc>
                <a:tc>
                  <a:txBody>
                    <a:bodyPr/>
                    <a:lstStyle/>
                    <a:p>
                      <a:pPr algn="ctr"/>
                      <a:r>
                        <a:rPr lang="en-US" sz="1400" dirty="0" smtClean="0"/>
                        <a:t>SIEMENS</a:t>
                      </a:r>
                      <a:endParaRPr lang="hi-IN" sz="1400" dirty="0"/>
                    </a:p>
                  </a:txBody>
                  <a:tcPr/>
                </a:tc>
              </a:tr>
              <a:tr h="372211">
                <a:tc>
                  <a:txBody>
                    <a:bodyPr/>
                    <a:lstStyle/>
                    <a:p>
                      <a:pPr marL="228600" algn="ctr">
                        <a:lnSpc>
                          <a:spcPct val="107000"/>
                        </a:lnSpc>
                        <a:spcAft>
                          <a:spcPts val="0"/>
                        </a:spcAft>
                      </a:pPr>
                      <a:r>
                        <a:rPr lang="en-US" sz="1100" b="1">
                          <a:effectLst/>
                          <a:latin typeface="Arial" panose="020B0604020202020204" pitchFamily="34" charset="0"/>
                          <a:ea typeface="Calibri" panose="020F0502020204030204" pitchFamily="34" charset="0"/>
                          <a:cs typeface="Mangal" panose="02040503050203030202" pitchFamily="18" charset="0"/>
                        </a:rPr>
                        <a:t>Y</a:t>
                      </a:r>
                      <a:endParaRPr lang="en-US" sz="1100" b="1">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228600" algn="ctr">
                        <a:lnSpc>
                          <a:spcPct val="107000"/>
                        </a:lnSpc>
                        <a:spcAft>
                          <a:spcPts val="0"/>
                        </a:spcAft>
                      </a:pPr>
                      <a:r>
                        <a:rPr lang="en-US" sz="1100" b="1" dirty="0">
                          <a:effectLst/>
                          <a:latin typeface="Arial" panose="020B0604020202020204" pitchFamily="34" charset="0"/>
                          <a:ea typeface="Calibri" panose="020F0502020204030204" pitchFamily="34" charset="0"/>
                          <a:cs typeface="Mangal" panose="02040503050203030202" pitchFamily="18" charset="0"/>
                        </a:rPr>
                        <a:t>N ( No mention)</a:t>
                      </a:r>
                      <a:endParaRPr lang="en-US" sz="1100" b="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228600" algn="ctr">
                        <a:lnSpc>
                          <a:spcPct val="107000"/>
                        </a:lnSpc>
                        <a:spcAft>
                          <a:spcPts val="0"/>
                        </a:spcAft>
                      </a:pPr>
                      <a:r>
                        <a:rPr lang="en-US" sz="1100" b="1" dirty="0">
                          <a:effectLst/>
                          <a:latin typeface="Arial" panose="020B0604020202020204" pitchFamily="34" charset="0"/>
                          <a:ea typeface="Calibri" panose="020F0502020204030204" pitchFamily="34" charset="0"/>
                          <a:cs typeface="Mangal" panose="02040503050203030202" pitchFamily="18" charset="0"/>
                        </a:rPr>
                        <a:t>N ( No mention)</a:t>
                      </a:r>
                      <a:endParaRPr lang="en-US" sz="1100" b="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228600" algn="ctr">
                        <a:lnSpc>
                          <a:spcPct val="107000"/>
                        </a:lnSpc>
                        <a:spcAft>
                          <a:spcPts val="0"/>
                        </a:spcAft>
                      </a:pPr>
                      <a:r>
                        <a:rPr lang="en-US" sz="1100" b="1" dirty="0">
                          <a:effectLst/>
                          <a:latin typeface="Arial" panose="020B0604020202020204" pitchFamily="34" charset="0"/>
                          <a:ea typeface="Calibri" panose="020F0502020204030204" pitchFamily="34" charset="0"/>
                          <a:cs typeface="Mangal" panose="02040503050203030202" pitchFamily="18" charset="0"/>
                        </a:rPr>
                        <a:t> N ( No mention) </a:t>
                      </a:r>
                      <a:endParaRPr lang="en-US" sz="1100" b="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r>
            </a:tbl>
          </a:graphicData>
        </a:graphic>
      </p:graphicFrame>
    </p:spTree>
    <p:extLst>
      <p:ext uri="{BB962C8B-B14F-4D97-AF65-F5344CB8AC3E}">
        <p14:creationId xmlns:p14="http://schemas.microsoft.com/office/powerpoint/2010/main" val="197780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GB" sz="1800" dirty="0" smtClean="0">
              <a:solidFill>
                <a:schemeClr val="bg2"/>
              </a:solidFill>
              <a:latin typeface="+mj-lt"/>
            </a:endParaRPr>
          </a:p>
          <a:p>
            <a:endParaRPr lang="hi-IN" dirty="0"/>
          </a:p>
        </p:txBody>
      </p:sp>
      <p:sp>
        <p:nvSpPr>
          <p:cNvPr id="3" name="Title 2"/>
          <p:cNvSpPr>
            <a:spLocks noGrp="1"/>
          </p:cNvSpPr>
          <p:nvPr>
            <p:ph type="title"/>
          </p:nvPr>
        </p:nvSpPr>
        <p:spPr/>
        <p:txBody>
          <a:bodyPr/>
          <a:lstStyle/>
          <a:p>
            <a:r>
              <a:rPr lang="en-US" dirty="0" smtClean="0"/>
              <a:t>Strength                             2 of 2</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42</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a:t> </a:t>
            </a:r>
            <a:endParaRPr lang="hi-IN" dirty="0"/>
          </a:p>
        </p:txBody>
      </p:sp>
      <p:graphicFrame>
        <p:nvGraphicFramePr>
          <p:cNvPr id="8" name="Table 7"/>
          <p:cNvGraphicFramePr>
            <a:graphicFrameLocks noGrp="1"/>
          </p:cNvGraphicFramePr>
          <p:nvPr>
            <p:extLst>
              <p:ext uri="{D42A27DB-BD31-4B8C-83A1-F6EECF244321}">
                <p14:modId xmlns:p14="http://schemas.microsoft.com/office/powerpoint/2010/main" val="225970800"/>
              </p:ext>
            </p:extLst>
          </p:nvPr>
        </p:nvGraphicFramePr>
        <p:xfrm>
          <a:off x="466726" y="2130342"/>
          <a:ext cx="8122380" cy="608772"/>
        </p:xfrm>
        <a:graphic>
          <a:graphicData uri="http://schemas.openxmlformats.org/drawingml/2006/table">
            <a:tbl>
              <a:tblPr firstRow="1" bandRow="1">
                <a:tableStyleId>{5C22544A-7EE6-4342-B048-85BDC9FD1C3A}</a:tableStyleId>
              </a:tblPr>
              <a:tblGrid>
                <a:gridCol w="2030595"/>
                <a:gridCol w="2030595"/>
                <a:gridCol w="2030595"/>
                <a:gridCol w="2030595"/>
              </a:tblGrid>
              <a:tr h="243245">
                <a:tc>
                  <a:txBody>
                    <a:bodyPr/>
                    <a:lstStyle/>
                    <a:p>
                      <a:pPr algn="ctr"/>
                      <a:r>
                        <a:rPr lang="en-US" sz="1400" dirty="0" smtClean="0"/>
                        <a:t>ABB</a:t>
                      </a:r>
                      <a:endParaRPr lang="hi-IN" sz="1400" dirty="0"/>
                    </a:p>
                  </a:txBody>
                  <a:tcPr/>
                </a:tc>
                <a:tc>
                  <a:txBody>
                    <a:bodyPr/>
                    <a:lstStyle/>
                    <a:p>
                      <a:pPr algn="ctr"/>
                      <a:r>
                        <a:rPr lang="en-US" sz="1400" dirty="0" smtClean="0"/>
                        <a:t>GE</a:t>
                      </a:r>
                      <a:endParaRPr lang="hi-IN" sz="1400" dirty="0"/>
                    </a:p>
                  </a:txBody>
                  <a:tcPr/>
                </a:tc>
                <a:tc>
                  <a:txBody>
                    <a:bodyPr/>
                    <a:lstStyle/>
                    <a:p>
                      <a:pPr algn="ctr"/>
                      <a:r>
                        <a:rPr lang="en-US" sz="1400" dirty="0" smtClean="0"/>
                        <a:t>SEL</a:t>
                      </a:r>
                      <a:endParaRPr lang="hi-IN" sz="1400" dirty="0"/>
                    </a:p>
                  </a:txBody>
                  <a:tcPr/>
                </a:tc>
                <a:tc>
                  <a:txBody>
                    <a:bodyPr/>
                    <a:lstStyle/>
                    <a:p>
                      <a:pPr algn="ctr"/>
                      <a:r>
                        <a:rPr lang="en-US" sz="1400" dirty="0" smtClean="0"/>
                        <a:t>SIEMENS</a:t>
                      </a:r>
                      <a:endParaRPr lang="hi-IN" sz="1400" dirty="0"/>
                    </a:p>
                  </a:txBody>
                  <a:tcPr/>
                </a:tc>
              </a:tr>
              <a:tr h="303972">
                <a:tc>
                  <a:txBody>
                    <a:bodyPr/>
                    <a:lstStyle/>
                    <a:p>
                      <a:pPr marL="0" indent="0" algn="ctr">
                        <a:buFont typeface="Arial" panose="020B0604020202020204" pitchFamily="34" charset="0"/>
                        <a:buNone/>
                      </a:pPr>
                      <a:r>
                        <a:rPr lang="en-US" sz="1200" b="1" dirty="0" smtClean="0"/>
                        <a:t>Y</a:t>
                      </a:r>
                      <a:endParaRPr lang="hi-IN" sz="1200" b="1" dirty="0"/>
                    </a:p>
                  </a:txBody>
                  <a:tcPr/>
                </a:tc>
                <a:tc>
                  <a:txBody>
                    <a:bodyPr/>
                    <a:lstStyle/>
                    <a:p>
                      <a:pPr marL="228600" algn="ctr">
                        <a:lnSpc>
                          <a:spcPct val="107000"/>
                        </a:lnSpc>
                        <a:spcAft>
                          <a:spcPts val="0"/>
                        </a:spcAft>
                      </a:pPr>
                      <a:r>
                        <a:rPr lang="en-US" sz="1200" b="1" dirty="0" smtClean="0">
                          <a:effectLst/>
                          <a:latin typeface="Arial" panose="020B0604020202020204" pitchFamily="34" charset="0"/>
                          <a:ea typeface="Calibri" panose="020F0502020204030204" pitchFamily="34" charset="0"/>
                          <a:cs typeface="Mangal" panose="02040503050203030202" pitchFamily="18" charset="0"/>
                        </a:rPr>
                        <a:t>N ( No mention)</a:t>
                      </a:r>
                      <a:endParaRPr lang="en-US" sz="1200" b="1" dirty="0">
                        <a:effectLst/>
                        <a:latin typeface="Calibri" panose="020F0502020204030204" pitchFamily="34" charset="0"/>
                        <a:ea typeface="Calibri" panose="020F0502020204030204" pitchFamily="34" charset="0"/>
                        <a:cs typeface="Mangal" panose="02040503050203030202" pitchFamily="18" charset="0"/>
                      </a:endParaRPr>
                    </a:p>
                  </a:txBody>
                  <a:tcPr/>
                </a:tc>
                <a:tc>
                  <a:txBody>
                    <a:bodyPr/>
                    <a:lstStyle/>
                    <a:p>
                      <a:pPr marL="228600" algn="ctr">
                        <a:lnSpc>
                          <a:spcPct val="107000"/>
                        </a:lnSpc>
                        <a:spcAft>
                          <a:spcPts val="0"/>
                        </a:spcAft>
                      </a:pPr>
                      <a:r>
                        <a:rPr lang="en-US" sz="1200" b="1" dirty="0" smtClean="0">
                          <a:effectLst/>
                          <a:latin typeface="Arial" panose="020B0604020202020204" pitchFamily="34" charset="0"/>
                          <a:ea typeface="Calibri" panose="020F0502020204030204" pitchFamily="34" charset="0"/>
                          <a:cs typeface="Mangal" panose="02040503050203030202" pitchFamily="18" charset="0"/>
                        </a:rPr>
                        <a:t>N ( No mention)</a:t>
                      </a:r>
                      <a:endParaRPr lang="en-US" sz="1200" b="1" dirty="0">
                        <a:effectLst/>
                        <a:latin typeface="Calibri" panose="020F0502020204030204" pitchFamily="34" charset="0"/>
                        <a:ea typeface="Calibri" panose="020F0502020204030204" pitchFamily="34" charset="0"/>
                        <a:cs typeface="Mangal" panose="02040503050203030202" pitchFamily="18" charset="0"/>
                      </a:endParaRPr>
                    </a:p>
                  </a:txBody>
                  <a:tcPr/>
                </a:tc>
                <a:tc>
                  <a:txBody>
                    <a:bodyPr/>
                    <a:lstStyle/>
                    <a:p>
                      <a:pPr algn="ctr"/>
                      <a:r>
                        <a:rPr lang="en-US" sz="1200" b="1" dirty="0" smtClean="0"/>
                        <a:t>Y</a:t>
                      </a:r>
                      <a:endParaRPr lang="hi-IN" sz="1200" b="1" dirty="0"/>
                    </a:p>
                  </a:txBody>
                  <a:tcPr/>
                </a:tc>
              </a:tr>
            </a:tbl>
          </a:graphicData>
        </a:graphic>
      </p:graphicFrame>
      <p:sp>
        <p:nvSpPr>
          <p:cNvPr id="9" name="TextBox 8"/>
          <p:cNvSpPr txBox="1"/>
          <p:nvPr/>
        </p:nvSpPr>
        <p:spPr>
          <a:xfrm>
            <a:off x="573066" y="1720736"/>
            <a:ext cx="7680810" cy="302273"/>
          </a:xfrm>
          <a:prstGeom prst="rect">
            <a:avLst/>
          </a:prstGeom>
          <a:noFill/>
        </p:spPr>
        <p:txBody>
          <a:bodyPr wrap="square" lIns="72000" tIns="72000" rIns="72000" bIns="72000" rtlCol="0">
            <a:noAutofit/>
          </a:bodyPr>
          <a:lstStyle/>
          <a:p>
            <a:pPr marL="285750" indent="-285750">
              <a:buFont typeface="Arial" panose="020B0604020202020204" pitchFamily="34" charset="0"/>
              <a:buChar char="•"/>
            </a:pPr>
            <a:r>
              <a:rPr lang="en-US" sz="1600" b="1" dirty="0" smtClean="0"/>
              <a:t>Thermal O/L – Ambient temperature consideration in thermal model</a:t>
            </a:r>
            <a:endParaRPr lang="hi-IN" sz="1600" b="1" dirty="0" err="1" smtClean="0"/>
          </a:p>
        </p:txBody>
      </p:sp>
    </p:spTree>
    <p:extLst>
      <p:ext uri="{BB962C8B-B14F-4D97-AF65-F5344CB8AC3E}">
        <p14:creationId xmlns:p14="http://schemas.microsoft.com/office/powerpoint/2010/main" val="423381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GB" sz="1800" dirty="0" smtClean="0">
              <a:solidFill>
                <a:schemeClr val="bg2"/>
              </a:solidFill>
              <a:latin typeface="+mj-lt"/>
            </a:endParaRPr>
          </a:p>
          <a:p>
            <a:endParaRPr lang="hi-IN" dirty="0"/>
          </a:p>
        </p:txBody>
      </p:sp>
      <p:sp>
        <p:nvSpPr>
          <p:cNvPr id="3" name="Title 2"/>
          <p:cNvSpPr>
            <a:spLocks noGrp="1"/>
          </p:cNvSpPr>
          <p:nvPr>
            <p:ph type="title"/>
          </p:nvPr>
        </p:nvSpPr>
        <p:spPr/>
        <p:txBody>
          <a:bodyPr/>
          <a:lstStyle/>
          <a:p>
            <a:r>
              <a:rPr lang="en-US" dirty="0" smtClean="0"/>
              <a:t>Weakness of Competitor</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43</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a:t> </a:t>
            </a:r>
            <a:endParaRPr lang="hi-IN" dirty="0"/>
          </a:p>
        </p:txBody>
      </p:sp>
      <p:sp>
        <p:nvSpPr>
          <p:cNvPr id="9" name="TextBox 8"/>
          <p:cNvSpPr txBox="1"/>
          <p:nvPr/>
        </p:nvSpPr>
        <p:spPr>
          <a:xfrm>
            <a:off x="573066" y="1720736"/>
            <a:ext cx="7680810" cy="302273"/>
          </a:xfrm>
          <a:prstGeom prst="rect">
            <a:avLst/>
          </a:prstGeom>
          <a:noFill/>
        </p:spPr>
        <p:txBody>
          <a:bodyPr wrap="square" lIns="72000" tIns="72000" rIns="72000" bIns="72000" rtlCol="0">
            <a:noAutofit/>
          </a:bodyPr>
          <a:lstStyle/>
          <a:p>
            <a:pPr lvl="0"/>
            <a:r>
              <a:rPr lang="en-US" sz="1600" b="1" dirty="0" smtClean="0"/>
              <a:t>GE : </a:t>
            </a:r>
          </a:p>
          <a:p>
            <a:pPr marL="285750" lvl="0" indent="-285750">
              <a:buFont typeface="Arial" panose="020B0604020202020204" pitchFamily="34" charset="0"/>
              <a:buChar char="•"/>
            </a:pPr>
            <a:r>
              <a:rPr lang="en-US" sz="1600" dirty="0" smtClean="0"/>
              <a:t>Thermal O/L – Load filter interval :</a:t>
            </a:r>
            <a:r>
              <a:rPr lang="en-US" sz="1600" dirty="0"/>
              <a:t>Setting is used for </a:t>
            </a:r>
            <a:r>
              <a:rPr lang="en-US" sz="1600" dirty="0" smtClean="0"/>
              <a:t>device </a:t>
            </a:r>
            <a:r>
              <a:rPr lang="en-US" sz="1600" dirty="0"/>
              <a:t>level</a:t>
            </a:r>
          </a:p>
          <a:p>
            <a:pPr marL="742950" lvl="1" indent="-285750">
              <a:buFont typeface="Arial" panose="020B0604020202020204" pitchFamily="34" charset="0"/>
              <a:buChar char="•"/>
            </a:pPr>
            <a:r>
              <a:rPr lang="en-US" sz="1600" dirty="0"/>
              <a:t>Current and power factor average from 1 to 32 cycle  </a:t>
            </a:r>
          </a:p>
          <a:p>
            <a:pPr marL="1200150" lvl="2" indent="-285750">
              <a:buFont typeface="Arial" panose="020B0604020202020204" pitchFamily="34" charset="0"/>
              <a:buChar char="•"/>
            </a:pPr>
            <a:r>
              <a:rPr lang="en-US" sz="1600" dirty="0"/>
              <a:t>Advantage Use for </a:t>
            </a:r>
            <a:r>
              <a:rPr lang="en-US" sz="1600" dirty="0" smtClean="0"/>
              <a:t>intermittent </a:t>
            </a:r>
            <a:r>
              <a:rPr lang="en-US" sz="1600" dirty="0"/>
              <a:t>load and VFD application </a:t>
            </a:r>
          </a:p>
          <a:p>
            <a:pPr marL="1200150" lvl="2" indent="-285750">
              <a:buFont typeface="Arial" panose="020B0604020202020204" pitchFamily="34" charset="0"/>
              <a:buChar char="•"/>
            </a:pPr>
            <a:r>
              <a:rPr lang="en-US" sz="1600" dirty="0"/>
              <a:t>Disadvantage – Increase in trip and alarm time </a:t>
            </a:r>
            <a:r>
              <a:rPr lang="en-US" sz="1600" dirty="0" smtClean="0"/>
              <a:t> </a:t>
            </a:r>
            <a:endParaRPr lang="hi-IN" sz="1600" dirty="0" err="1" smtClean="0"/>
          </a:p>
        </p:txBody>
      </p:sp>
      <p:sp>
        <p:nvSpPr>
          <p:cNvPr id="10" name="TextBox 9"/>
          <p:cNvSpPr txBox="1"/>
          <p:nvPr/>
        </p:nvSpPr>
        <p:spPr>
          <a:xfrm>
            <a:off x="573066" y="3243050"/>
            <a:ext cx="5989660" cy="302273"/>
          </a:xfrm>
          <a:prstGeom prst="rect">
            <a:avLst/>
          </a:prstGeom>
          <a:noFill/>
        </p:spPr>
        <p:txBody>
          <a:bodyPr wrap="square" lIns="72000" tIns="72000" rIns="72000" bIns="72000" rtlCol="0">
            <a:noAutofit/>
          </a:bodyPr>
          <a:lstStyle/>
          <a:p>
            <a:pPr marL="285750" indent="-285750">
              <a:buFont typeface="Arial" panose="020B0604020202020204" pitchFamily="34" charset="0"/>
              <a:buChar char="•"/>
            </a:pPr>
            <a:r>
              <a:rPr lang="en-US" sz="1600" dirty="0" smtClean="0"/>
              <a:t>Motor start protection: Setting </a:t>
            </a:r>
            <a:r>
              <a:rPr lang="en-US" sz="1600" i="1" dirty="0" err="1" smtClean="0"/>
              <a:t>Istart</a:t>
            </a:r>
            <a:r>
              <a:rPr lang="en-US" sz="1600" dirty="0" smtClean="0"/>
              <a:t> and </a:t>
            </a:r>
            <a:r>
              <a:rPr lang="en-US" sz="1600" i="1" dirty="0" err="1" smtClean="0"/>
              <a:t>tstart</a:t>
            </a:r>
            <a:endParaRPr lang="en-US" sz="1600" i="1" dirty="0" smtClean="0"/>
          </a:p>
          <a:p>
            <a:pPr marL="1200150" lvl="2" indent="-285750">
              <a:buFont typeface="Arial" panose="020B0604020202020204" pitchFamily="34" charset="0"/>
              <a:buChar char="•"/>
            </a:pPr>
            <a:r>
              <a:rPr lang="en-US" sz="1600" dirty="0" smtClean="0"/>
              <a:t>Disadvantage – Issue at reduced voltage start </a:t>
            </a:r>
            <a:endParaRPr lang="hi-IN" sz="1600" dirty="0" err="1" smtClean="0"/>
          </a:p>
        </p:txBody>
      </p:sp>
    </p:spTree>
    <p:extLst>
      <p:ext uri="{BB962C8B-B14F-4D97-AF65-F5344CB8AC3E}">
        <p14:creationId xmlns:p14="http://schemas.microsoft.com/office/powerpoint/2010/main" val="63810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949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b="1" dirty="0" smtClean="0"/>
              <a:t>GE : </a:t>
            </a:r>
          </a:p>
          <a:p>
            <a:r>
              <a:rPr lang="en-US" dirty="0" smtClean="0"/>
              <a:t>Approach </a:t>
            </a:r>
            <a:r>
              <a:rPr lang="en-GB" dirty="0" smtClean="0"/>
              <a:t>is based </a:t>
            </a:r>
            <a:r>
              <a:rPr lang="en-GB" dirty="0"/>
              <a:t>on current spectrum analysis (Fast Fourier Transform). Few settings are needed as mention below</a:t>
            </a:r>
            <a:r>
              <a:rPr lang="en-US" dirty="0"/>
              <a:t>. </a:t>
            </a:r>
            <a:endParaRPr lang="en-US" dirty="0" smtClean="0"/>
          </a:p>
          <a:p>
            <a:endParaRPr lang="en-US" dirty="0"/>
          </a:p>
          <a:p>
            <a:endParaRPr lang="en-US" altLang="hi-IN" dirty="0">
              <a:solidFill>
                <a:schemeClr val="tx1"/>
              </a:solidFill>
              <a:latin typeface="Arial" panose="020B0604020202020204" pitchFamily="34" charset="0"/>
            </a:endParaRPr>
          </a:p>
          <a:p>
            <a:pPr lvl="0" eaLnBrk="0" fontAlgn="base" hangingPunct="0">
              <a:spcBef>
                <a:spcPct val="0"/>
              </a:spcBef>
              <a:spcAft>
                <a:spcPct val="0"/>
              </a:spcAft>
            </a:pPr>
            <a:endParaRPr lang="en-GB" altLang="hi-IN" sz="2400" dirty="0" smtClean="0">
              <a:solidFill>
                <a:schemeClr val="tx1"/>
              </a:solidFill>
              <a:latin typeface="Arial" panose="020B0604020202020204" pitchFamily="34" charset="0"/>
            </a:endParaRPr>
          </a:p>
          <a:p>
            <a:pPr lvl="0" eaLnBrk="0" fontAlgn="base" hangingPunct="0">
              <a:spcBef>
                <a:spcPct val="0"/>
              </a:spcBef>
              <a:spcAft>
                <a:spcPct val="0"/>
              </a:spcAft>
            </a:pPr>
            <a:endParaRPr lang="en-GB" altLang="hi-IN" sz="2400" dirty="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5</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smtClean="0"/>
              <a:t>Rotor Broken Bar </a:t>
            </a:r>
            <a:r>
              <a:rPr lang="en-US" dirty="0"/>
              <a:t>P</a:t>
            </a:r>
            <a:r>
              <a:rPr lang="en-US" dirty="0" smtClean="0"/>
              <a:t>rotection </a:t>
            </a:r>
          </a:p>
          <a:p>
            <a:endParaRPr lang="hi-IN" dirty="0"/>
          </a:p>
        </p:txBody>
      </p:sp>
      <p:pic>
        <p:nvPicPr>
          <p:cNvPr id="8" name="Picture 7"/>
          <p:cNvPicPr/>
          <p:nvPr/>
        </p:nvPicPr>
        <p:blipFill>
          <a:blip r:embed="rId2"/>
          <a:stretch>
            <a:fillRect/>
          </a:stretch>
        </p:blipFill>
        <p:spPr>
          <a:xfrm>
            <a:off x="2856488" y="2730295"/>
            <a:ext cx="2964239" cy="3079785"/>
          </a:xfrm>
          <a:prstGeom prst="rect">
            <a:avLst/>
          </a:prstGeom>
        </p:spPr>
      </p:pic>
    </p:spTree>
    <p:extLst>
      <p:ext uri="{BB962C8B-B14F-4D97-AF65-F5344CB8AC3E}">
        <p14:creationId xmlns:p14="http://schemas.microsoft.com/office/powerpoint/2010/main" val="200278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b="1" dirty="0" smtClean="0"/>
              <a:t>SEL :</a:t>
            </a:r>
          </a:p>
          <a:p>
            <a:pPr marL="285750" indent="-285750">
              <a:buFont typeface="Arial" panose="020B0604020202020204" pitchFamily="34" charset="0"/>
              <a:buChar char="•"/>
            </a:pPr>
            <a:r>
              <a:rPr lang="en-US" dirty="0"/>
              <a:t>S</a:t>
            </a:r>
            <a:r>
              <a:rPr lang="en-US" dirty="0" smtClean="0"/>
              <a:t>etting less approach</a:t>
            </a:r>
          </a:p>
          <a:p>
            <a:pPr marL="285750" indent="-285750">
              <a:buFont typeface="Arial" panose="020B0604020202020204" pitchFamily="34" charset="0"/>
              <a:buChar char="•"/>
            </a:pPr>
            <a:r>
              <a:rPr lang="en-US" dirty="0" smtClean="0"/>
              <a:t>Approach </a:t>
            </a:r>
            <a:r>
              <a:rPr lang="en-GB" dirty="0" smtClean="0"/>
              <a:t>is based </a:t>
            </a:r>
            <a:r>
              <a:rPr lang="en-GB" dirty="0"/>
              <a:t>on current spectrum analysis (Fast Fourier Transform</a:t>
            </a:r>
            <a:r>
              <a:rPr lang="en-GB" dirty="0" smtClean="0"/>
              <a:t>).</a:t>
            </a:r>
          </a:p>
          <a:p>
            <a:pPr marL="285750" indent="-285750">
              <a:buFont typeface="Arial" panose="020B0604020202020204" pitchFamily="34" charset="0"/>
              <a:buChar char="•"/>
            </a:pPr>
            <a:r>
              <a:rPr lang="en-GB" dirty="0"/>
              <a:t>This implementation is composed of three step (Initialization, data collection for 10 sec and data processing). In data collection phase it also monitors the frequency of power system and current magnitude to ensure that the motor operate under steady state conditions. The fast Fourier transform of the samples window data and then calculate magnitude with each frequency component. Finally the average magnitudes of frequency components are compared with healthy motor threshold. </a:t>
            </a:r>
            <a:endParaRPr lang="en-GB" dirty="0" smtClean="0"/>
          </a:p>
          <a:p>
            <a:pPr marL="285750" indent="-285750">
              <a:buFont typeface="Arial" panose="020B0604020202020204" pitchFamily="34" charset="0"/>
              <a:buChar char="•"/>
            </a:pPr>
            <a:r>
              <a:rPr lang="en-GB" dirty="0" smtClean="0"/>
              <a:t>Spectrum </a:t>
            </a:r>
            <a:r>
              <a:rPr lang="en-GB" dirty="0"/>
              <a:t>graphic feature in ACSELERATOR </a:t>
            </a:r>
            <a:r>
              <a:rPr lang="en-GB" dirty="0" err="1"/>
              <a:t>QuickSet</a:t>
            </a:r>
            <a:r>
              <a:rPr lang="en-GB" dirty="0"/>
              <a:t> SEL-5030 software. (Rotor broken bar</a:t>
            </a:r>
            <a:r>
              <a:rPr lang="en-GB" dirty="0" smtClean="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US" dirty="0"/>
          </a:p>
          <a:p>
            <a:r>
              <a:rPr lang="en-US" altLang="hi-IN" dirty="0" smtClean="0">
                <a:solidFill>
                  <a:schemeClr val="tx1"/>
                </a:solidFill>
                <a:latin typeface="Arial" panose="020B0604020202020204" pitchFamily="34" charset="0"/>
              </a:rPr>
              <a:t>Note: As per SEL document “</a:t>
            </a:r>
            <a:r>
              <a:rPr lang="en-GB" i="1" dirty="0"/>
              <a:t>The Broken Rotor Bar detection algorithm cannot accurately determine the BRB spectral component when a motor is lightly </a:t>
            </a:r>
            <a:r>
              <a:rPr lang="en-GB" i="1" dirty="0" smtClean="0"/>
              <a:t>loaded</a:t>
            </a:r>
            <a:r>
              <a:rPr lang="en-GB" dirty="0" smtClean="0"/>
              <a:t>”.</a:t>
            </a:r>
            <a:endParaRPr lang="en-US" altLang="hi-IN" dirty="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6</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smtClean="0"/>
              <a:t>Rotor Broken Bar </a:t>
            </a:r>
            <a:r>
              <a:rPr lang="en-US" dirty="0"/>
              <a:t>P</a:t>
            </a:r>
            <a:r>
              <a:rPr lang="en-US" dirty="0" smtClean="0"/>
              <a:t>rotection </a:t>
            </a:r>
          </a:p>
          <a:p>
            <a:endParaRPr lang="hi-IN" dirty="0"/>
          </a:p>
        </p:txBody>
      </p:sp>
    </p:spTree>
    <p:extLst>
      <p:ext uri="{BB962C8B-B14F-4D97-AF65-F5344CB8AC3E}">
        <p14:creationId xmlns:p14="http://schemas.microsoft.com/office/powerpoint/2010/main" val="3857587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eaLnBrk="0" fontAlgn="base" hangingPunct="0">
              <a:spcBef>
                <a:spcPct val="0"/>
              </a:spcBef>
              <a:spcAft>
                <a:spcPct val="0"/>
              </a:spcAft>
            </a:pPr>
            <a:r>
              <a:rPr lang="en-GB" sz="2400" dirty="0"/>
              <a:t>Setting: No of start to learn</a:t>
            </a:r>
            <a:endParaRPr lang="en-US" sz="2400" dirty="0"/>
          </a:p>
          <a:p>
            <a:pPr lvl="0" eaLnBrk="0" fontAlgn="base" hangingPunct="0">
              <a:spcBef>
                <a:spcPct val="0"/>
              </a:spcBef>
              <a:spcAft>
                <a:spcPct val="0"/>
              </a:spcAft>
            </a:pPr>
            <a:endParaRPr lang="en-GB" altLang="hi-IN" sz="2400" dirty="0" smtClean="0">
              <a:solidFill>
                <a:schemeClr val="tx1"/>
              </a:solidFill>
              <a:latin typeface="Arial" panose="020B0604020202020204" pitchFamily="34" charset="0"/>
            </a:endParaRPr>
          </a:p>
          <a:p>
            <a:pPr lvl="0" eaLnBrk="0" fontAlgn="base" hangingPunct="0">
              <a:spcBef>
                <a:spcPct val="0"/>
              </a:spcBef>
              <a:spcAft>
                <a:spcPct val="0"/>
              </a:spcAft>
            </a:pPr>
            <a:endParaRPr lang="en-GB" altLang="hi-IN" sz="2400" dirty="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7</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smtClean="0"/>
              <a:t>Statistics – Motor Learned </a:t>
            </a:r>
            <a:r>
              <a:rPr lang="en-US" dirty="0"/>
              <a:t>D</a:t>
            </a:r>
            <a:r>
              <a:rPr lang="en-US" dirty="0" smtClean="0"/>
              <a:t>ata (GE)</a:t>
            </a:r>
            <a:endParaRPr lang="hi-IN" dirty="0"/>
          </a:p>
        </p:txBody>
      </p:sp>
      <p:pic>
        <p:nvPicPr>
          <p:cNvPr id="8" name="Picture 7"/>
          <p:cNvPicPr>
            <a:picLocks noChangeAspect="1"/>
          </p:cNvPicPr>
          <p:nvPr/>
        </p:nvPicPr>
        <p:blipFill>
          <a:blip r:embed="rId2"/>
          <a:stretch>
            <a:fillRect/>
          </a:stretch>
        </p:blipFill>
        <p:spPr>
          <a:xfrm>
            <a:off x="457201" y="2273242"/>
            <a:ext cx="5004923" cy="1902248"/>
          </a:xfrm>
          <a:prstGeom prst="rect">
            <a:avLst/>
          </a:prstGeom>
        </p:spPr>
      </p:pic>
      <p:pic>
        <p:nvPicPr>
          <p:cNvPr id="9" name="Picture 8"/>
          <p:cNvPicPr/>
          <p:nvPr/>
        </p:nvPicPr>
        <p:blipFill>
          <a:blip r:embed="rId3"/>
          <a:stretch>
            <a:fillRect/>
          </a:stretch>
        </p:blipFill>
        <p:spPr>
          <a:xfrm>
            <a:off x="5582933" y="1722844"/>
            <a:ext cx="3224677" cy="4348941"/>
          </a:xfrm>
          <a:prstGeom prst="rect">
            <a:avLst/>
          </a:prstGeom>
        </p:spPr>
      </p:pic>
    </p:spTree>
    <p:extLst>
      <p:ext uri="{BB962C8B-B14F-4D97-AF65-F5344CB8AC3E}">
        <p14:creationId xmlns:p14="http://schemas.microsoft.com/office/powerpoint/2010/main" val="121884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eaLnBrk="0" fontAlgn="base" hangingPunct="0">
              <a:spcBef>
                <a:spcPct val="0"/>
              </a:spcBef>
              <a:spcAft>
                <a:spcPct val="0"/>
              </a:spcAft>
            </a:pPr>
            <a:r>
              <a:rPr lang="en-US" sz="2400" dirty="0" smtClean="0"/>
              <a:t> </a:t>
            </a:r>
            <a:endParaRPr lang="en-GB" altLang="hi-IN" sz="2400" dirty="0" smtClean="0">
              <a:solidFill>
                <a:schemeClr val="tx1"/>
              </a:solidFill>
              <a:latin typeface="Arial" panose="020B0604020202020204" pitchFamily="34" charset="0"/>
            </a:endParaRPr>
          </a:p>
          <a:p>
            <a:pPr lvl="0" eaLnBrk="0" fontAlgn="base" hangingPunct="0">
              <a:spcBef>
                <a:spcPct val="0"/>
              </a:spcBef>
              <a:spcAft>
                <a:spcPct val="0"/>
              </a:spcAft>
            </a:pPr>
            <a:endParaRPr lang="en-GB" altLang="hi-IN" sz="2400" dirty="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8</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smtClean="0"/>
              <a:t>Statistics – Environmental Health </a:t>
            </a:r>
            <a:r>
              <a:rPr lang="en-US" dirty="0"/>
              <a:t>R</a:t>
            </a:r>
            <a:r>
              <a:rPr lang="en-US" dirty="0" smtClean="0"/>
              <a:t>eport(GE)</a:t>
            </a:r>
            <a:endParaRPr lang="hi-IN" dirty="0"/>
          </a:p>
        </p:txBody>
      </p:sp>
      <p:pic>
        <p:nvPicPr>
          <p:cNvPr id="10" name="Picture 9"/>
          <p:cNvPicPr/>
          <p:nvPr/>
        </p:nvPicPr>
        <p:blipFill>
          <a:blip r:embed="rId2"/>
          <a:stretch>
            <a:fillRect/>
          </a:stretch>
        </p:blipFill>
        <p:spPr>
          <a:xfrm>
            <a:off x="2492064" y="1910495"/>
            <a:ext cx="6190689" cy="3729653"/>
          </a:xfrm>
          <a:prstGeom prst="rect">
            <a:avLst/>
          </a:prstGeom>
        </p:spPr>
      </p:pic>
      <p:sp>
        <p:nvSpPr>
          <p:cNvPr id="11" name="TextBox 10"/>
          <p:cNvSpPr txBox="1"/>
          <p:nvPr/>
        </p:nvSpPr>
        <p:spPr>
          <a:xfrm>
            <a:off x="436969" y="1796432"/>
            <a:ext cx="2087745" cy="3706152"/>
          </a:xfrm>
          <a:prstGeom prst="rect">
            <a:avLst/>
          </a:prstGeom>
          <a:noFill/>
        </p:spPr>
        <p:txBody>
          <a:bodyPr wrap="square" lIns="72000" tIns="72000" rIns="72000" bIns="72000" rtlCol="0">
            <a:noAutofit/>
          </a:bodyPr>
          <a:lstStyle/>
          <a:p>
            <a:pPr eaLnBrk="0" fontAlgn="base" hangingPunct="0">
              <a:spcBef>
                <a:spcPct val="0"/>
              </a:spcBef>
              <a:spcAft>
                <a:spcPct val="0"/>
              </a:spcAft>
            </a:pPr>
            <a:r>
              <a:rPr lang="en-GB" sz="1200" dirty="0"/>
              <a:t>Use module “Environmental awareness module (patented) to record environmental data over the life of the product. The patented module measures temperature, humidity, surge pulses and accumulates the events every hour in pre-determined threshold buckets over a period of 15 years. The user can retrieve this data in the form of a histogram using </a:t>
            </a:r>
            <a:r>
              <a:rPr lang="en-GB" sz="1200" dirty="0" err="1"/>
              <a:t>Enervista</a:t>
            </a:r>
            <a:r>
              <a:rPr lang="en-GB" sz="1200" dirty="0"/>
              <a:t> Setup Software to ensure any change in the operating condition of the installed fleet is identified quickly so remedial action can be taken</a:t>
            </a:r>
            <a:endParaRPr lang="en-US" sz="1200" dirty="0"/>
          </a:p>
        </p:txBody>
      </p:sp>
    </p:spTree>
    <p:extLst>
      <p:ext uri="{BB962C8B-B14F-4D97-AF65-F5344CB8AC3E}">
        <p14:creationId xmlns:p14="http://schemas.microsoft.com/office/powerpoint/2010/main" val="112421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eaLnBrk="0" fontAlgn="base" hangingPunct="0">
              <a:spcBef>
                <a:spcPct val="0"/>
              </a:spcBef>
              <a:spcAft>
                <a:spcPct val="0"/>
              </a:spcAft>
            </a:pPr>
            <a:r>
              <a:rPr lang="en-US" sz="2400" dirty="0" smtClean="0"/>
              <a:t> </a:t>
            </a:r>
            <a:endParaRPr lang="en-GB" altLang="hi-IN" sz="2400" dirty="0" smtClean="0">
              <a:solidFill>
                <a:schemeClr val="tx1"/>
              </a:solidFill>
              <a:latin typeface="Arial" panose="020B0604020202020204" pitchFamily="34" charset="0"/>
            </a:endParaRPr>
          </a:p>
          <a:p>
            <a:pPr lvl="0" eaLnBrk="0" fontAlgn="base" hangingPunct="0">
              <a:spcBef>
                <a:spcPct val="0"/>
              </a:spcBef>
              <a:spcAft>
                <a:spcPct val="0"/>
              </a:spcAft>
            </a:pPr>
            <a:endParaRPr lang="en-GB" altLang="hi-IN" sz="2400" dirty="0">
              <a:solidFill>
                <a:schemeClr val="tx1"/>
              </a:solidFill>
              <a:latin typeface="Arial" panose="020B0604020202020204" pitchFamily="34" charset="0"/>
            </a:endParaRPr>
          </a:p>
          <a:p>
            <a:pPr algn="ctr"/>
            <a:endParaRPr lang="hi-IN" dirty="0"/>
          </a:p>
        </p:txBody>
      </p:sp>
      <p:sp>
        <p:nvSpPr>
          <p:cNvPr id="3" name="Title 2"/>
          <p:cNvSpPr>
            <a:spLocks noGrp="1"/>
          </p:cNvSpPr>
          <p:nvPr>
            <p:ph type="title"/>
          </p:nvPr>
        </p:nvSpPr>
        <p:spPr/>
        <p:txBody>
          <a:bodyPr/>
          <a:lstStyle/>
          <a:p>
            <a:r>
              <a:rPr lang="en-US" dirty="0" smtClean="0"/>
              <a:t>Threat</a:t>
            </a:r>
            <a:endParaRPr lang="hi-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D173A6-1A5D-4C6E-87DA-D22B7999147E}" type="slidenum">
              <a:rPr lang="en-US" smtClean="0"/>
              <a:t>9</a:t>
            </a:fld>
            <a:endParaRPr lang="en-US" dirty="0"/>
          </a:p>
        </p:txBody>
      </p:sp>
      <p:sp>
        <p:nvSpPr>
          <p:cNvPr id="6" name="Date Placeholder 5"/>
          <p:cNvSpPr>
            <a:spLocks noGrp="1"/>
          </p:cNvSpPr>
          <p:nvPr>
            <p:ph type="dt" sz="half" idx="2"/>
          </p:nvPr>
        </p:nvSpPr>
        <p:spPr/>
        <p:txBody>
          <a:bodyPr/>
          <a:lstStyle/>
          <a:p>
            <a:fld id="{809C799E-F7AC-4CCE-BA64-08807E453537}" type="datetime4">
              <a:rPr lang="en-US" smtClean="0"/>
              <a:pPr/>
              <a:t>October 14, 2016</a:t>
            </a:fld>
            <a:endParaRPr lang="en-US" dirty="0"/>
          </a:p>
        </p:txBody>
      </p:sp>
      <p:sp>
        <p:nvSpPr>
          <p:cNvPr id="7" name="Subtitle 6"/>
          <p:cNvSpPr>
            <a:spLocks noGrp="1"/>
          </p:cNvSpPr>
          <p:nvPr>
            <p:ph type="subTitle" idx="1"/>
          </p:nvPr>
        </p:nvSpPr>
        <p:spPr/>
        <p:txBody>
          <a:bodyPr/>
          <a:lstStyle/>
          <a:p>
            <a:r>
              <a:rPr lang="en-US" dirty="0" smtClean="0"/>
              <a:t>Statistics – Motor Health </a:t>
            </a:r>
            <a:r>
              <a:rPr lang="en-US" dirty="0"/>
              <a:t>R</a:t>
            </a:r>
            <a:r>
              <a:rPr lang="en-US" dirty="0" smtClean="0"/>
              <a:t>eport(GE)</a:t>
            </a:r>
            <a:endParaRPr lang="hi-IN" dirty="0"/>
          </a:p>
        </p:txBody>
      </p:sp>
      <p:sp>
        <p:nvSpPr>
          <p:cNvPr id="11" name="TextBox 10"/>
          <p:cNvSpPr txBox="1"/>
          <p:nvPr/>
        </p:nvSpPr>
        <p:spPr>
          <a:xfrm>
            <a:off x="436969" y="1796432"/>
            <a:ext cx="2087745" cy="1569855"/>
          </a:xfrm>
          <a:prstGeom prst="rect">
            <a:avLst/>
          </a:prstGeom>
          <a:noFill/>
        </p:spPr>
        <p:txBody>
          <a:bodyPr wrap="square" lIns="72000" tIns="72000" rIns="72000" bIns="72000" rtlCol="0">
            <a:noAutofit/>
          </a:bodyPr>
          <a:lstStyle/>
          <a:p>
            <a:pPr lvl="0"/>
            <a:r>
              <a:rPr lang="en-GB" sz="1200" dirty="0"/>
              <a:t>Device over view</a:t>
            </a:r>
            <a:endParaRPr lang="en-US" sz="1200" dirty="0"/>
          </a:p>
          <a:p>
            <a:pPr lvl="0"/>
            <a:r>
              <a:rPr lang="en-GB" sz="1200" dirty="0"/>
              <a:t>Status over view </a:t>
            </a:r>
            <a:endParaRPr lang="en-US" sz="1200" dirty="0"/>
          </a:p>
          <a:p>
            <a:pPr lvl="0"/>
            <a:r>
              <a:rPr lang="en-GB" sz="1200" dirty="0"/>
              <a:t>Trip summary</a:t>
            </a:r>
            <a:endParaRPr lang="en-US" sz="1200" dirty="0"/>
          </a:p>
        </p:txBody>
      </p:sp>
      <p:pic>
        <p:nvPicPr>
          <p:cNvPr id="12" name="Picture 11"/>
          <p:cNvPicPr/>
          <p:nvPr/>
        </p:nvPicPr>
        <p:blipFill>
          <a:blip r:embed="rId2"/>
          <a:stretch>
            <a:fillRect/>
          </a:stretch>
        </p:blipFill>
        <p:spPr>
          <a:xfrm>
            <a:off x="1836894" y="1882572"/>
            <a:ext cx="6480810" cy="3838497"/>
          </a:xfrm>
          <a:prstGeom prst="rect">
            <a:avLst/>
          </a:prstGeom>
        </p:spPr>
      </p:pic>
    </p:spTree>
    <p:extLst>
      <p:ext uri="{BB962C8B-B14F-4D97-AF65-F5344CB8AC3E}">
        <p14:creationId xmlns:p14="http://schemas.microsoft.com/office/powerpoint/2010/main" val="1636953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41015_ABB PPT master_4by3">
  <a:themeElements>
    <a:clrScheme name="ABB">
      <a:dk1>
        <a:srgbClr val="666666"/>
      </a:dk1>
      <a:lt1>
        <a:srgbClr val="FFFFFF"/>
      </a:lt1>
      <a:dk2>
        <a:srgbClr val="002897"/>
      </a:dk2>
      <a:lt2>
        <a:srgbClr val="000000"/>
      </a:lt2>
      <a:accent1>
        <a:srgbClr val="005ADE"/>
      </a:accent1>
      <a:accent2>
        <a:srgbClr val="0096EA"/>
      </a:accent2>
      <a:accent3>
        <a:srgbClr val="5BD8FF"/>
      </a:accent3>
      <a:accent4>
        <a:srgbClr val="999999"/>
      </a:accent4>
      <a:accent5>
        <a:srgbClr val="666666"/>
      </a:accent5>
      <a:accent6>
        <a:srgbClr val="666666"/>
      </a:accent6>
      <a:hlink>
        <a:srgbClr val="5BD8FF"/>
      </a:hlink>
      <a:folHlink>
        <a:srgbClr val="999999"/>
      </a:folHlink>
    </a:clrScheme>
    <a:fontScheme name="Larissa Klassisch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solidFill>
        <a:ln w="9525" cap="flat" cmpd="sng" algn="ctr">
          <a:noFill/>
          <a:prstDash val="solid"/>
        </a:ln>
        <a:effectLst/>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marL="0" marR="0" indent="0" algn="ctr" defTabSz="1219535" eaLnBrk="1" fontAlgn="auto" latinLnBrk="0" hangingPunct="1">
          <a:lnSpc>
            <a:spcPct val="100000"/>
          </a:lnSpc>
          <a:spcBef>
            <a:spcPts val="1100"/>
          </a:spcBef>
          <a:spcAft>
            <a:spcPts val="0"/>
          </a:spcAft>
          <a:buClr>
            <a:srgbClr val="002897"/>
          </a:buClr>
          <a:buSzPct val="70000"/>
          <a:buFont typeface="Wingdings" pitchFamily="2" charset="2"/>
          <a:buNone/>
          <a:tabLst/>
          <a:defRPr kumimoji="0" sz="1600" b="0" i="0" u="none" strike="noStrike" kern="0" cap="none" spc="0" normalizeH="0" baseline="0" noProof="0" dirty="0" smtClean="0">
            <a:ln>
              <a:noFill/>
            </a:ln>
            <a:solidFill>
              <a:srgbClr val="FFFFFF"/>
            </a:solidFill>
            <a:effectLst/>
            <a:uLnTx/>
            <a:uFillTx/>
            <a:latin typeface="Arial"/>
            <a:ea typeface="+mn-ea"/>
            <a:cs typeface="Arial" pitchFamily="34" charset="0"/>
          </a:defRPr>
        </a:defPPr>
      </a:lstStyle>
    </a:spDef>
    <a:lnDef>
      <a:spPr bwMode="gray">
        <a:noFill/>
        <a:ln w="12700" cap="flat" cmpd="sng" algn="ctr">
          <a:solidFill>
            <a:schemeClr val="tx2"/>
          </a:solidFill>
          <a:prstDash val="solid"/>
        </a:ln>
        <a:effectLst/>
      </a:spPr>
      <a:bodyPr/>
      <a:lstStyle/>
    </a:lnDef>
    <a:txDef>
      <a:spPr>
        <a:noFill/>
      </a:spPr>
      <a:bodyPr wrap="square" lIns="72000" tIns="72000" rIns="72000" bIns="72000" rtlCol="0">
        <a:noAutofit/>
      </a:bodyPr>
      <a:lstStyle>
        <a:defPPr>
          <a:defRPr sz="1600" dirty="0" err="1" smtClean="0"/>
        </a:defPPr>
      </a:lstStyle>
    </a:txDef>
  </a:objectDefaults>
  <a:extraClrSchemeLst/>
</a:theme>
</file>

<file path=ppt/theme/theme2.xml><?xml version="1.0" encoding="utf-8"?>
<a:theme xmlns:a="http://schemas.openxmlformats.org/drawingml/2006/main" name="Larissa">
  <a:themeElements>
    <a:clrScheme name="ABB">
      <a:dk1>
        <a:srgbClr val="666666"/>
      </a:dk1>
      <a:lt1>
        <a:srgbClr val="FFFFFF"/>
      </a:lt1>
      <a:dk2>
        <a:srgbClr val="002897"/>
      </a:dk2>
      <a:lt2>
        <a:srgbClr val="000000"/>
      </a:lt2>
      <a:accent1>
        <a:srgbClr val="005ADE"/>
      </a:accent1>
      <a:accent2>
        <a:srgbClr val="0096EA"/>
      </a:accent2>
      <a:accent3>
        <a:srgbClr val="5BD8FF"/>
      </a:accent3>
      <a:accent4>
        <a:srgbClr val="999999"/>
      </a:accent4>
      <a:accent5>
        <a:srgbClr val="666666"/>
      </a:accent5>
      <a:accent6>
        <a:srgbClr val="666666"/>
      </a:accent6>
      <a:hlink>
        <a:srgbClr val="5BD8FF"/>
      </a:hlink>
      <a:folHlink>
        <a:srgbClr val="999999"/>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11119</TotalTime>
  <Words>3363</Words>
  <Application>Microsoft Office PowerPoint</Application>
  <PresentationFormat>On-screen Show (4:3)</PresentationFormat>
  <Paragraphs>716</Paragraphs>
  <Slides>44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Cambria Math</vt:lpstr>
      <vt:lpstr>Mangal</vt:lpstr>
      <vt:lpstr>Wingdings</vt:lpstr>
      <vt:lpstr>141015_ABB PPT master_4by3</vt:lpstr>
      <vt:lpstr>Motor Protection -</vt:lpstr>
      <vt:lpstr>SWOT Analysis</vt:lpstr>
      <vt:lpstr>Threat</vt:lpstr>
      <vt:lpstr>Threat</vt:lpstr>
      <vt:lpstr>Threat</vt:lpstr>
      <vt:lpstr>Threat</vt:lpstr>
      <vt:lpstr>Threat</vt:lpstr>
      <vt:lpstr>Threat</vt:lpstr>
      <vt:lpstr>Threat</vt:lpstr>
      <vt:lpstr>Threat</vt:lpstr>
      <vt:lpstr>Threat</vt:lpstr>
      <vt:lpstr>Threat</vt:lpstr>
      <vt:lpstr>Threat</vt:lpstr>
      <vt:lpstr>Threat</vt:lpstr>
      <vt:lpstr>Threat</vt:lpstr>
      <vt:lpstr>Threat</vt:lpstr>
      <vt:lpstr>Threat</vt:lpstr>
      <vt:lpstr>Threat</vt:lpstr>
      <vt:lpstr>Threat</vt:lpstr>
      <vt:lpstr>Threat</vt:lpstr>
      <vt:lpstr>Threat</vt:lpstr>
      <vt:lpstr>Threat</vt:lpstr>
      <vt:lpstr>Threat</vt:lpstr>
      <vt:lpstr>Threat</vt:lpstr>
      <vt:lpstr>Threat</vt:lpstr>
      <vt:lpstr>Weakness</vt:lpstr>
      <vt:lpstr>Weakness</vt:lpstr>
      <vt:lpstr>Weakness</vt:lpstr>
      <vt:lpstr>Weakness</vt:lpstr>
      <vt:lpstr>Weakness</vt:lpstr>
      <vt:lpstr>Weakness</vt:lpstr>
      <vt:lpstr>Weakness</vt:lpstr>
      <vt:lpstr>Weakness</vt:lpstr>
      <vt:lpstr>Opportunities </vt:lpstr>
      <vt:lpstr>Opportunity </vt:lpstr>
      <vt:lpstr>Opportunity </vt:lpstr>
      <vt:lpstr>Opportunity </vt:lpstr>
      <vt:lpstr>Opportunity </vt:lpstr>
      <vt:lpstr>Opportunity </vt:lpstr>
      <vt:lpstr>Opportunity </vt:lpstr>
      <vt:lpstr>Strength                             1 of 2 </vt:lpstr>
      <vt:lpstr>Strength                             2 of 2</vt:lpstr>
      <vt:lpstr>Weakness of Competitor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Lena Ink</dc:creator>
  <cp:lastModifiedBy>Arinjai Gupta</cp:lastModifiedBy>
  <cp:revision>248</cp:revision>
  <dcterms:created xsi:type="dcterms:W3CDTF">2015-06-09T15:32:12Z</dcterms:created>
  <dcterms:modified xsi:type="dcterms:W3CDTF">2016-10-14T07:33:00Z</dcterms:modified>
</cp:coreProperties>
</file>